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2" r:id="rId7"/>
    <p:sldId id="261" r:id="rId8"/>
    <p:sldId id="263" r:id="rId9"/>
    <p:sldId id="264" r:id="rId10"/>
    <p:sldId id="266"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6" r:id="rId31"/>
    <p:sldId id="285" r:id="rId32"/>
    <p:sldId id="287" r:id="rId33"/>
    <p:sldId id="288" r:id="rId34"/>
    <p:sldId id="290" r:id="rId35"/>
    <p:sldId id="291" r:id="rId36"/>
    <p:sldId id="292" r:id="rId37"/>
    <p:sldId id="289" r:id="rId38"/>
    <p:sldId id="293" r:id="rId39"/>
    <p:sldId id="295" r:id="rId40"/>
    <p:sldId id="297" r:id="rId41"/>
    <p:sldId id="296"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2" r:id="rId56"/>
    <p:sldId id="311"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9/22/2020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9/22/2020</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9/22/2020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9/22/2020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9/22/2020</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9/22/2020</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9/22/2020</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9/22/2020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cdn.biologydiscussion.com/wp-content/uploads/2016/12/clip_image004-114.jpg"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www.bsienvis.nic.in/database/biodiversity-hotspots-in-india_20500.asp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2667000"/>
          </a:xfrm>
        </p:spPr>
        <p:txBody>
          <a:bodyPr>
            <a:noAutofit/>
          </a:bodyPr>
          <a:lstStyle/>
          <a:p>
            <a:pPr algn="ctr"/>
            <a:r>
              <a:rPr lang="en-US" sz="2800" b="1" dirty="0" smtClean="0"/>
              <a:t/>
            </a:r>
            <a:br>
              <a:rPr lang="en-US" sz="2800" b="1" dirty="0" smtClean="0"/>
            </a:br>
            <a:r>
              <a:rPr lang="en-US" sz="2800" b="1" dirty="0" smtClean="0"/>
              <a:t/>
            </a:r>
            <a:br>
              <a:rPr lang="en-US" sz="2800" b="1" dirty="0" smtClean="0"/>
            </a:br>
            <a:r>
              <a:rPr lang="en-US" sz="2800" b="1" dirty="0" smtClean="0"/>
              <a:t/>
            </a:r>
            <a:br>
              <a:rPr lang="en-US" sz="2800" b="1" dirty="0" smtClean="0"/>
            </a:br>
            <a:r>
              <a:rPr lang="en-US" sz="2800" b="1" dirty="0" smtClean="0"/>
              <a:t/>
            </a:r>
            <a:br>
              <a:rPr lang="en-US" sz="2800" b="1"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000" dirty="0" smtClean="0">
                <a:solidFill>
                  <a:srgbClr val="FF0000"/>
                </a:solidFill>
              </a:rPr>
              <a:t>B. Sc. III Year Botany</a:t>
            </a:r>
            <a:br>
              <a:rPr lang="en-US" sz="2000" dirty="0" smtClean="0">
                <a:solidFill>
                  <a:srgbClr val="FF0000"/>
                </a:solidFill>
              </a:rPr>
            </a:br>
            <a:r>
              <a:rPr lang="en-US" sz="2000" dirty="0" smtClean="0">
                <a:solidFill>
                  <a:srgbClr val="FF0000"/>
                </a:solidFill>
              </a:rPr>
              <a:t>SEM V</a:t>
            </a:r>
            <a:br>
              <a:rPr lang="en-US" sz="2000" dirty="0" smtClean="0">
                <a:solidFill>
                  <a:srgbClr val="FF0000"/>
                </a:solidFill>
              </a:rPr>
            </a:br>
            <a:r>
              <a:rPr lang="en-US" sz="2000" dirty="0" smtClean="0">
                <a:solidFill>
                  <a:srgbClr val="FF0000"/>
                </a:solidFill>
              </a:rPr>
              <a:t>PAPER XVI (A)</a:t>
            </a:r>
            <a:br>
              <a:rPr lang="en-US" sz="2000" dirty="0" smtClean="0">
                <a:solidFill>
                  <a:srgbClr val="FF0000"/>
                </a:solidFill>
              </a:rPr>
            </a:br>
            <a:r>
              <a:rPr lang="en-US" sz="2000" dirty="0" smtClean="0">
                <a:solidFill>
                  <a:srgbClr val="FF0000"/>
                </a:solidFill>
              </a:rPr>
              <a:t>DIVERSITY OF ANGIOSPERMS</a:t>
            </a:r>
            <a:br>
              <a:rPr lang="en-US" sz="2000" dirty="0" smtClean="0">
                <a:solidFill>
                  <a:srgbClr val="FF0000"/>
                </a:solidFill>
              </a:rPr>
            </a:br>
            <a:r>
              <a:rPr lang="en-US" sz="3200" dirty="0" smtClean="0"/>
              <a:t> </a:t>
            </a:r>
            <a:r>
              <a:rPr lang="en-US" sz="2800" dirty="0" smtClean="0"/>
              <a:t/>
            </a:r>
            <a:br>
              <a:rPr lang="en-US" sz="2800" dirty="0" smtClean="0"/>
            </a:br>
            <a:endParaRPr lang="en-US" sz="2800" dirty="0"/>
          </a:p>
        </p:txBody>
      </p:sp>
      <p:sp>
        <p:nvSpPr>
          <p:cNvPr id="3" name="Subtitle 2"/>
          <p:cNvSpPr>
            <a:spLocks noGrp="1"/>
          </p:cNvSpPr>
          <p:nvPr>
            <p:ph type="subTitle" idx="1"/>
          </p:nvPr>
        </p:nvSpPr>
        <p:spPr>
          <a:xfrm>
            <a:off x="2286000" y="2895600"/>
            <a:ext cx="6172200" cy="1981200"/>
          </a:xfrm>
        </p:spPr>
        <p:txBody>
          <a:bodyPr>
            <a:noAutofit/>
          </a:bodyPr>
          <a:lstStyle/>
          <a:p>
            <a:pPr algn="ctr"/>
            <a:r>
              <a:rPr lang="en-US" sz="1600" dirty="0" smtClean="0">
                <a:solidFill>
                  <a:schemeClr val="accent5">
                    <a:lumMod val="50000"/>
                  </a:schemeClr>
                </a:solidFill>
              </a:rPr>
              <a:t>Unit 1</a:t>
            </a:r>
          </a:p>
          <a:p>
            <a:pPr algn="ctr"/>
            <a:r>
              <a:rPr lang="en-US" sz="1400" b="1" dirty="0" err="1" smtClean="0">
                <a:solidFill>
                  <a:schemeClr val="accent5">
                    <a:lumMod val="50000"/>
                  </a:schemeClr>
                </a:solidFill>
              </a:rPr>
              <a:t>Chaptor</a:t>
            </a:r>
            <a:r>
              <a:rPr lang="en-US" sz="1400" b="1" dirty="0" smtClean="0">
                <a:solidFill>
                  <a:schemeClr val="accent5">
                    <a:lumMod val="50000"/>
                  </a:schemeClr>
                </a:solidFill>
              </a:rPr>
              <a:t> 2</a:t>
            </a:r>
          </a:p>
          <a:p>
            <a:pPr lvl="0" algn="ctr" fontAlgn="base"/>
            <a:r>
              <a:rPr lang="en-US" sz="2000" dirty="0" smtClean="0"/>
              <a:t>Types of Biodiversity</a:t>
            </a:r>
          </a:p>
          <a:p>
            <a:pPr algn="r"/>
            <a:endParaRPr lang="en-US" sz="900" b="1" dirty="0" smtClean="0">
              <a:solidFill>
                <a:schemeClr val="accent5">
                  <a:lumMod val="50000"/>
                </a:schemeClr>
              </a:solidFill>
            </a:endParaRPr>
          </a:p>
          <a:p>
            <a:pPr algn="r"/>
            <a:r>
              <a:rPr lang="en-US" sz="1400" b="1" dirty="0" smtClean="0">
                <a:solidFill>
                  <a:schemeClr val="accent5">
                    <a:lumMod val="50000"/>
                  </a:schemeClr>
                </a:solidFill>
              </a:rPr>
              <a:t>Dr. </a:t>
            </a:r>
            <a:r>
              <a:rPr lang="en-US" sz="1400" b="1" dirty="0" err="1" smtClean="0">
                <a:solidFill>
                  <a:schemeClr val="accent5">
                    <a:lumMod val="50000"/>
                  </a:schemeClr>
                </a:solidFill>
              </a:rPr>
              <a:t>Vikas</a:t>
            </a:r>
            <a:r>
              <a:rPr lang="en-US" sz="1400" b="1" dirty="0" smtClean="0">
                <a:solidFill>
                  <a:schemeClr val="accent5">
                    <a:lumMod val="50000"/>
                  </a:schemeClr>
                </a:solidFill>
              </a:rPr>
              <a:t> </a:t>
            </a:r>
            <a:r>
              <a:rPr lang="en-US" sz="1400" b="1" dirty="0" err="1" smtClean="0">
                <a:solidFill>
                  <a:schemeClr val="accent5">
                    <a:lumMod val="50000"/>
                  </a:schemeClr>
                </a:solidFill>
              </a:rPr>
              <a:t>Gambhire</a:t>
            </a:r>
            <a:r>
              <a:rPr lang="en-US" sz="1400" dirty="0" smtClean="0">
                <a:solidFill>
                  <a:schemeClr val="accent5">
                    <a:lumMod val="50000"/>
                  </a:schemeClr>
                </a:solidFill>
              </a:rPr>
              <a:t/>
            </a:r>
            <a:br>
              <a:rPr lang="en-US" sz="1400" dirty="0" smtClean="0">
                <a:solidFill>
                  <a:schemeClr val="accent5">
                    <a:lumMod val="50000"/>
                  </a:schemeClr>
                </a:solidFill>
              </a:rPr>
            </a:br>
            <a:endParaRPr lang="en-US" sz="1400" dirty="0" smtClean="0">
              <a:solidFill>
                <a:schemeClr val="accent5">
                  <a:lumMod val="50000"/>
                </a:schemeClr>
              </a:solidFill>
            </a:endParaRPr>
          </a:p>
          <a:p>
            <a:endParaRPr lang="en-US" sz="900" dirty="0">
              <a:solidFill>
                <a:srgbClr val="92D05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fontScale="92500" lnSpcReduction="10000"/>
          </a:bodyPr>
          <a:lstStyle/>
          <a:p>
            <a:pPr marL="514350" lvl="0" indent="-514350" algn="just" fontAlgn="base">
              <a:buAutoNum type="alphaUcPeriod"/>
            </a:pPr>
            <a:r>
              <a:rPr lang="en-US" sz="3200" b="1" dirty="0" smtClean="0">
                <a:solidFill>
                  <a:srgbClr val="FF0000"/>
                </a:solidFill>
              </a:rPr>
              <a:t>Types of Biodiversity-</a:t>
            </a:r>
            <a:endParaRPr lang="en-US" sz="3200" dirty="0" smtClean="0">
              <a:solidFill>
                <a:srgbClr val="FF0000"/>
              </a:solidFill>
            </a:endParaRPr>
          </a:p>
          <a:p>
            <a:pPr algn="just" fontAlgn="base">
              <a:buNone/>
            </a:pPr>
            <a:r>
              <a:rPr lang="en-US" sz="3000" b="1" dirty="0" smtClean="0">
                <a:solidFill>
                  <a:srgbClr val="002060"/>
                </a:solidFill>
              </a:rPr>
              <a:t>3. Ecological/Ecosystem Diversity:</a:t>
            </a:r>
          </a:p>
          <a:p>
            <a:pPr lvl="0" algn="just" fontAlgn="base"/>
            <a:r>
              <a:rPr lang="en-US" sz="3200" dirty="0" smtClean="0"/>
              <a:t>An ecosystem is a collection of living components, like microbes, plants, animals, fungi, etc. and non-living components like climate, matter and energy that are connected by energy flow. </a:t>
            </a:r>
          </a:p>
          <a:p>
            <a:pPr lvl="0" algn="just" fontAlgn="base"/>
            <a:r>
              <a:rPr lang="en-US" sz="3200" dirty="0" smtClean="0"/>
              <a:t>Each ecosystem consists of organisms from many different species, living together in a region connected by the flow of energy and nutrients. </a:t>
            </a:r>
          </a:p>
          <a:p>
            <a:pPr algn="just" fontAlgn="base"/>
            <a:endParaRPr lang="en-US" sz="3000" dirty="0" smtClean="0">
              <a:solidFill>
                <a:srgbClr val="00206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fontScale="85000" lnSpcReduction="10000"/>
          </a:bodyPr>
          <a:lstStyle/>
          <a:p>
            <a:pPr marL="514350" lvl="0" indent="-514350" algn="just" fontAlgn="base">
              <a:buAutoNum type="alphaUcPeriod"/>
            </a:pPr>
            <a:r>
              <a:rPr lang="en-US" sz="3200" b="1" dirty="0" smtClean="0">
                <a:solidFill>
                  <a:srgbClr val="FF0000"/>
                </a:solidFill>
              </a:rPr>
              <a:t>Types of Biodiversity-</a:t>
            </a:r>
            <a:endParaRPr lang="en-US" sz="3200" dirty="0" smtClean="0">
              <a:solidFill>
                <a:srgbClr val="FF0000"/>
              </a:solidFill>
            </a:endParaRPr>
          </a:p>
          <a:p>
            <a:pPr algn="just" fontAlgn="base">
              <a:buNone/>
            </a:pPr>
            <a:r>
              <a:rPr lang="en-US" sz="3000" b="1" dirty="0" smtClean="0">
                <a:solidFill>
                  <a:srgbClr val="002060"/>
                </a:solidFill>
              </a:rPr>
              <a:t>3. Ecological/Ecosystem Diversity:</a:t>
            </a:r>
          </a:p>
          <a:p>
            <a:pPr lvl="0" algn="just" fontAlgn="base"/>
            <a:r>
              <a:rPr lang="en-US" sz="3200" dirty="0" smtClean="0"/>
              <a:t>The Sun is the ultimate source of energy for all the ecosystems. </a:t>
            </a:r>
          </a:p>
          <a:p>
            <a:pPr lvl="0" algn="just" fontAlgn="base"/>
            <a:r>
              <a:rPr lang="en-US" sz="3200" dirty="0" smtClean="0"/>
              <a:t>The Sun’s radiant energy is converted to chemical energy by plants. </a:t>
            </a:r>
          </a:p>
          <a:p>
            <a:pPr lvl="0" algn="just" fontAlgn="base"/>
            <a:r>
              <a:rPr lang="en-US" sz="3200" dirty="0" smtClean="0"/>
              <a:t>This energy flows through the different systems when animals eat the plants and then are eaten, in turn, by other animals. </a:t>
            </a:r>
          </a:p>
          <a:p>
            <a:pPr lvl="0" algn="just" fontAlgn="base"/>
            <a:r>
              <a:rPr lang="en-US" sz="3200" dirty="0" smtClean="0"/>
              <a:t>Fungi and bacteria derive energy from the decomposing dead organisms, releasing nutrients back into the soil as they do so.</a:t>
            </a:r>
          </a:p>
          <a:p>
            <a:pPr algn="just" fontAlgn="base"/>
            <a:endParaRPr lang="en-US" sz="3000" dirty="0" smtClean="0">
              <a:solidFill>
                <a:srgbClr val="00206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fontScale="85000" lnSpcReduction="20000"/>
          </a:bodyPr>
          <a:lstStyle/>
          <a:p>
            <a:pPr marL="514350" lvl="0" indent="-514350" algn="just" fontAlgn="base">
              <a:buAutoNum type="alphaUcPeriod"/>
            </a:pPr>
            <a:r>
              <a:rPr lang="en-US" sz="3200" b="1" dirty="0" smtClean="0">
                <a:solidFill>
                  <a:srgbClr val="FF0000"/>
                </a:solidFill>
              </a:rPr>
              <a:t>Types of Biodiversity-</a:t>
            </a:r>
            <a:endParaRPr lang="en-US" sz="3200" dirty="0" smtClean="0">
              <a:solidFill>
                <a:srgbClr val="FF0000"/>
              </a:solidFill>
            </a:endParaRPr>
          </a:p>
          <a:p>
            <a:pPr algn="just" fontAlgn="base">
              <a:buNone/>
            </a:pPr>
            <a:r>
              <a:rPr lang="en-US" sz="3000" b="1" dirty="0" smtClean="0">
                <a:solidFill>
                  <a:srgbClr val="002060"/>
                </a:solidFill>
              </a:rPr>
              <a:t>3. Ecological/Ecosystem Diversity:</a:t>
            </a:r>
          </a:p>
          <a:p>
            <a:pPr lvl="0" algn="just" fontAlgn="base"/>
            <a:r>
              <a:rPr lang="en-US" sz="3200" dirty="0" smtClean="0"/>
              <a:t>Ecological diversity refers to the ‘variability among the species of plants and animals living together and connected by flow of energy in an ecosystem or different ecosystems.</a:t>
            </a:r>
          </a:p>
          <a:p>
            <a:pPr lvl="0" algn="just" fontAlgn="base"/>
            <a:r>
              <a:rPr lang="en-US" sz="3200" dirty="0" smtClean="0"/>
              <a:t>It also includes variability within the same species and variability among the different species of plants, animals and microorganisms of an ecosystem. </a:t>
            </a:r>
          </a:p>
          <a:p>
            <a:pPr lvl="0" algn="just" fontAlgn="base"/>
            <a:r>
              <a:rPr lang="en-US" sz="3200" dirty="0" smtClean="0"/>
              <a:t>The richness of the biosphere in terms of varied life forms is due to the variations in the ecosystems. </a:t>
            </a:r>
          </a:p>
          <a:p>
            <a:pPr algn="just" fontAlgn="base"/>
            <a:endParaRPr lang="en-US" sz="3000" dirty="0" smtClean="0">
              <a:solidFill>
                <a:srgbClr val="00206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fontScale="77500" lnSpcReduction="20000"/>
          </a:bodyPr>
          <a:lstStyle/>
          <a:p>
            <a:pPr marL="514350" lvl="0" indent="-514350" algn="just" fontAlgn="base">
              <a:buAutoNum type="alphaUcPeriod"/>
            </a:pPr>
            <a:r>
              <a:rPr lang="en-US" sz="3200" b="1" dirty="0" smtClean="0">
                <a:solidFill>
                  <a:srgbClr val="FF0000"/>
                </a:solidFill>
              </a:rPr>
              <a:t>Types of Biodiversity-</a:t>
            </a:r>
            <a:endParaRPr lang="en-US" sz="3200" dirty="0" smtClean="0">
              <a:solidFill>
                <a:srgbClr val="FF0000"/>
              </a:solidFill>
            </a:endParaRPr>
          </a:p>
          <a:p>
            <a:pPr algn="just" fontAlgn="base">
              <a:buNone/>
            </a:pPr>
            <a:r>
              <a:rPr lang="en-US" sz="3000" b="1" dirty="0" smtClean="0">
                <a:solidFill>
                  <a:srgbClr val="002060"/>
                </a:solidFill>
              </a:rPr>
              <a:t>3. Ecological/Ecosystem Diversity:</a:t>
            </a:r>
          </a:p>
          <a:p>
            <a:pPr lvl="0" algn="just" fontAlgn="base"/>
            <a:r>
              <a:rPr lang="en-US" sz="3200" dirty="0" smtClean="0"/>
              <a:t>The earth has a number of ecosystems like grasslands, forests, semi-arid, deserts, marine, freshwater, wetland, swamp, marshlands etc. each one having its distinct floral, faunal and microbial assemblages. </a:t>
            </a:r>
          </a:p>
          <a:p>
            <a:pPr lvl="0" algn="just" fontAlgn="base"/>
            <a:r>
              <a:rPr lang="en-US" sz="3200" dirty="0" smtClean="0"/>
              <a:t>Ecological diversity represents an intricate network of different species present in local ecosystems and the dynamic interaction among them.</a:t>
            </a:r>
          </a:p>
          <a:p>
            <a:pPr lvl="0" algn="just" fontAlgn="base"/>
            <a:r>
              <a:rPr lang="en-US" sz="3200" dirty="0" smtClean="0"/>
              <a:t>The ecological diversity is of great significance that has developed and evolved over millions of years through interactions among the various species within an ecosystem.</a:t>
            </a:r>
          </a:p>
          <a:p>
            <a:pPr algn="just" fontAlgn="base"/>
            <a:endParaRPr lang="en-US" sz="3000" dirty="0" smtClean="0">
              <a:solidFill>
                <a:srgbClr val="00206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lnSpcReduction="10000"/>
          </a:bodyPr>
          <a:lstStyle/>
          <a:p>
            <a:pPr marL="514350" lvl="0" indent="-514350" algn="just" fontAlgn="base">
              <a:buAutoNum type="alphaUcPeriod"/>
            </a:pPr>
            <a:r>
              <a:rPr lang="en-US" sz="3200" b="1" dirty="0" smtClean="0">
                <a:solidFill>
                  <a:srgbClr val="FF0000"/>
                </a:solidFill>
              </a:rPr>
              <a:t>Types of Biodiversity-</a:t>
            </a:r>
            <a:endParaRPr lang="en-US" sz="3200" dirty="0" smtClean="0">
              <a:solidFill>
                <a:srgbClr val="FF0000"/>
              </a:solidFill>
            </a:endParaRPr>
          </a:p>
          <a:p>
            <a:pPr algn="just" fontAlgn="base">
              <a:buNone/>
            </a:pPr>
            <a:r>
              <a:rPr lang="en-US" sz="2800" b="1" dirty="0" smtClean="0">
                <a:solidFill>
                  <a:srgbClr val="002060"/>
                </a:solidFill>
              </a:rPr>
              <a:t>4. Cropland and Agricultural Diversity:</a:t>
            </a:r>
          </a:p>
          <a:p>
            <a:pPr algn="just" fontAlgn="base"/>
            <a:r>
              <a:rPr lang="en-US" sz="3200" dirty="0" smtClean="0"/>
              <a:t>Apart from these three types a new type of biodiversity is developed now days i.e. Cropland and Agricultural biodiversity</a:t>
            </a:r>
          </a:p>
          <a:p>
            <a:pPr lvl="0" algn="just"/>
            <a:r>
              <a:rPr lang="en-US" sz="3200" dirty="0" smtClean="0"/>
              <a:t>Cropland and Agricultural biodiversity is a broad term.</a:t>
            </a:r>
          </a:p>
          <a:p>
            <a:pPr lvl="0" algn="just"/>
            <a:r>
              <a:rPr lang="en-US" sz="3200" dirty="0" smtClean="0"/>
              <a:t>It includes all components of biological diversity relevant to food and agriculture.</a:t>
            </a:r>
          </a:p>
          <a:p>
            <a:pPr algn="just" fontAlgn="base">
              <a:buNone/>
            </a:pPr>
            <a:endParaRPr lang="en-US" sz="2800" b="1" dirty="0" smtClean="0">
              <a:solidFill>
                <a:srgbClr val="00206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fontScale="92500"/>
          </a:bodyPr>
          <a:lstStyle/>
          <a:p>
            <a:pPr marL="514350" lvl="0" indent="-514350" algn="just" fontAlgn="base">
              <a:buAutoNum type="alphaUcPeriod"/>
            </a:pPr>
            <a:r>
              <a:rPr lang="en-US" sz="3200" b="1" dirty="0" smtClean="0">
                <a:solidFill>
                  <a:srgbClr val="FF0000"/>
                </a:solidFill>
              </a:rPr>
              <a:t>Types of Biodiversity-</a:t>
            </a:r>
            <a:endParaRPr lang="en-US" sz="3200" dirty="0" smtClean="0">
              <a:solidFill>
                <a:srgbClr val="FF0000"/>
              </a:solidFill>
            </a:endParaRPr>
          </a:p>
          <a:p>
            <a:pPr algn="just" fontAlgn="base">
              <a:buNone/>
            </a:pPr>
            <a:r>
              <a:rPr lang="en-US" sz="2800" b="1" dirty="0" smtClean="0">
                <a:solidFill>
                  <a:srgbClr val="002060"/>
                </a:solidFill>
              </a:rPr>
              <a:t>4. Cropland and Agricultural Diversity:</a:t>
            </a:r>
          </a:p>
          <a:p>
            <a:pPr lvl="0" algn="just"/>
            <a:r>
              <a:rPr lang="en-US" sz="2800" dirty="0" smtClean="0"/>
              <a:t>All components of biological diversity that constitute the agricultural ecosystems, are named agro-ecosystems.</a:t>
            </a:r>
          </a:p>
          <a:p>
            <a:pPr lvl="0" algn="just"/>
            <a:r>
              <a:rPr lang="en-US" sz="2800" dirty="0" smtClean="0"/>
              <a:t>It includes the variety and variability of animals, plants and micro-organisms, related to the agro-ecosystems or agricultural fields.</a:t>
            </a:r>
          </a:p>
          <a:p>
            <a:pPr lvl="0" algn="just"/>
            <a:r>
              <a:rPr lang="en-US" sz="2800" dirty="0" smtClean="0"/>
              <a:t>Agricultural biodiversity is the outcome of the interactions among organisms, the environment and the management systems and practices used by farmers. </a:t>
            </a:r>
          </a:p>
          <a:p>
            <a:pPr algn="just" fontAlgn="base"/>
            <a:endParaRPr lang="en-US" sz="2800" b="1" dirty="0" smtClean="0">
              <a:solidFill>
                <a:srgbClr val="00206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lnSpcReduction="10000"/>
          </a:bodyPr>
          <a:lstStyle/>
          <a:p>
            <a:pPr marL="514350" lvl="0" indent="-514350" algn="just" fontAlgn="base">
              <a:buAutoNum type="alphaUcPeriod"/>
            </a:pPr>
            <a:r>
              <a:rPr lang="en-US" sz="3200" b="1" dirty="0" smtClean="0">
                <a:solidFill>
                  <a:srgbClr val="FF0000"/>
                </a:solidFill>
              </a:rPr>
              <a:t>Types of Biodiversity-</a:t>
            </a:r>
            <a:endParaRPr lang="en-US" sz="3200" dirty="0" smtClean="0">
              <a:solidFill>
                <a:srgbClr val="FF0000"/>
              </a:solidFill>
            </a:endParaRPr>
          </a:p>
          <a:p>
            <a:pPr algn="just" fontAlgn="base">
              <a:buNone/>
            </a:pPr>
            <a:r>
              <a:rPr lang="en-US" sz="2800" b="1" dirty="0" smtClean="0">
                <a:solidFill>
                  <a:srgbClr val="002060"/>
                </a:solidFill>
              </a:rPr>
              <a:t>4. Cropland and Agricultural Diversity:</a:t>
            </a:r>
          </a:p>
          <a:p>
            <a:pPr lvl="0" algn="just"/>
            <a:r>
              <a:rPr lang="en-US" sz="2800" dirty="0" smtClean="0"/>
              <a:t>This is the result of both natural selection and human inventions developed over years.</a:t>
            </a:r>
          </a:p>
          <a:p>
            <a:pPr algn="just"/>
            <a:r>
              <a:rPr lang="en-US" sz="2800" dirty="0" smtClean="0"/>
              <a:t>Agricultural biodiversity has following dimensions:</a:t>
            </a:r>
          </a:p>
          <a:p>
            <a:pPr algn="just">
              <a:buNone/>
            </a:pPr>
            <a:r>
              <a:rPr lang="en-US" sz="2800" b="1" dirty="0" smtClean="0"/>
              <a:t>	1) Biotic factors (Genetic resources)</a:t>
            </a:r>
          </a:p>
          <a:p>
            <a:pPr algn="just">
              <a:buNone/>
            </a:pPr>
            <a:r>
              <a:rPr lang="en-US" sz="2800" b="1" dirty="0" smtClean="0"/>
              <a:t>	2) </a:t>
            </a:r>
            <a:r>
              <a:rPr lang="en-US" sz="2800" b="1" dirty="0" err="1" smtClean="0"/>
              <a:t>Abiotic</a:t>
            </a:r>
            <a:r>
              <a:rPr lang="en-US" sz="2800" b="1" dirty="0" smtClean="0"/>
              <a:t> factors</a:t>
            </a:r>
          </a:p>
          <a:p>
            <a:pPr marL="273050" indent="-273050" algn="just">
              <a:buNone/>
            </a:pPr>
            <a:r>
              <a:rPr lang="en-US" sz="2800" b="1" dirty="0" smtClean="0">
                <a:solidFill>
                  <a:srgbClr val="002060"/>
                </a:solidFill>
              </a:rPr>
              <a:t>	</a:t>
            </a:r>
            <a:r>
              <a:rPr lang="en-US" sz="2800" b="1" dirty="0" smtClean="0"/>
              <a:t>3)Socio-economic and cultural dimensions  </a:t>
            </a:r>
            <a:r>
              <a:rPr lang="en-US" sz="2800" dirty="0" smtClean="0"/>
              <a:t>(human activities and </a:t>
            </a:r>
            <a:r>
              <a:rPr lang="en-US" sz="2800" dirty="0" err="1" smtClean="0"/>
              <a:t>and</a:t>
            </a:r>
            <a:r>
              <a:rPr lang="en-US" sz="2800" dirty="0" smtClean="0"/>
              <a:t> management practices) </a:t>
            </a:r>
            <a:endParaRPr lang="en-US" sz="2800" b="1" dirty="0" smtClean="0">
              <a:solidFill>
                <a:srgbClr val="00206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a:bodyPr>
          <a:lstStyle/>
          <a:p>
            <a:pPr marL="514350" lvl="0" indent="-514350" algn="just" fontAlgn="base">
              <a:buAutoNum type="alphaUcPeriod"/>
            </a:pPr>
            <a:r>
              <a:rPr lang="en-US" sz="3200" b="1" dirty="0" smtClean="0">
                <a:solidFill>
                  <a:srgbClr val="FF0000"/>
                </a:solidFill>
              </a:rPr>
              <a:t>Types of Biodiversity-</a:t>
            </a:r>
            <a:endParaRPr lang="en-US" sz="3200" dirty="0" smtClean="0">
              <a:solidFill>
                <a:srgbClr val="FF0000"/>
              </a:solidFill>
            </a:endParaRPr>
          </a:p>
          <a:p>
            <a:pPr algn="just" fontAlgn="base">
              <a:buNone/>
            </a:pPr>
            <a:r>
              <a:rPr lang="en-US" sz="2800" b="1" dirty="0" smtClean="0">
                <a:solidFill>
                  <a:srgbClr val="002060"/>
                </a:solidFill>
              </a:rPr>
              <a:t>4. Cropland and Agricultural Diversity:</a:t>
            </a:r>
          </a:p>
          <a:p>
            <a:pPr algn="just" fontAlgn="base">
              <a:buNone/>
            </a:pPr>
            <a:endParaRPr lang="en-US" sz="2800" b="1" dirty="0" smtClean="0"/>
          </a:p>
          <a:p>
            <a:pPr algn="just" fontAlgn="base">
              <a:buNone/>
            </a:pPr>
            <a:r>
              <a:rPr lang="en-US" sz="2800" b="1" dirty="0" smtClean="0"/>
              <a:t>1) Biotic factors (Genetic resources)</a:t>
            </a:r>
            <a:r>
              <a:rPr lang="en-US" sz="2800" dirty="0" smtClean="0"/>
              <a:t>:</a:t>
            </a:r>
          </a:p>
          <a:p>
            <a:pPr lvl="0" algn="just"/>
            <a:r>
              <a:rPr lang="en-US" sz="2800" dirty="0" smtClean="0"/>
              <a:t>Plant genetic resources, including crops, wild plants and trees on farms etc.</a:t>
            </a:r>
          </a:p>
          <a:p>
            <a:pPr lvl="0" algn="just"/>
            <a:r>
              <a:rPr lang="en-US" sz="2800" dirty="0" smtClean="0"/>
              <a:t>Animal genetic resources, including domesticated animals, wild animals and other organisms.</a:t>
            </a:r>
          </a:p>
          <a:p>
            <a:pPr lvl="0" algn="just"/>
            <a:r>
              <a:rPr lang="en-US" sz="2800" dirty="0" smtClean="0"/>
              <a:t>Microbial and fungal genetic resources.</a:t>
            </a:r>
          </a:p>
          <a:p>
            <a:pPr algn="just">
              <a:buNone/>
            </a:pPr>
            <a:endParaRPr lang="en-US" sz="2800" b="1" dirty="0" smtClean="0"/>
          </a:p>
          <a:p>
            <a:pPr algn="just" fontAlgn="base"/>
            <a:endParaRPr lang="en-US" sz="2800" b="1" dirty="0" smtClean="0">
              <a:solidFill>
                <a:srgbClr val="00206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a:bodyPr>
          <a:lstStyle/>
          <a:p>
            <a:pPr marL="514350" lvl="0" indent="-514350" algn="just" fontAlgn="base">
              <a:buAutoNum type="alphaUcPeriod"/>
            </a:pPr>
            <a:r>
              <a:rPr lang="en-US" sz="3200" b="1" dirty="0" smtClean="0">
                <a:solidFill>
                  <a:srgbClr val="FF0000"/>
                </a:solidFill>
              </a:rPr>
              <a:t>Types of Biodiversity-</a:t>
            </a:r>
            <a:endParaRPr lang="en-US" sz="3200" dirty="0" smtClean="0">
              <a:solidFill>
                <a:srgbClr val="FF0000"/>
              </a:solidFill>
            </a:endParaRPr>
          </a:p>
          <a:p>
            <a:pPr algn="just" fontAlgn="base">
              <a:buNone/>
            </a:pPr>
            <a:r>
              <a:rPr lang="en-US" sz="2800" b="1" dirty="0" smtClean="0">
                <a:solidFill>
                  <a:srgbClr val="002060"/>
                </a:solidFill>
              </a:rPr>
              <a:t>4. Cropland and Agricultural Diversity:</a:t>
            </a:r>
          </a:p>
          <a:p>
            <a:pPr algn="just" fontAlgn="base">
              <a:buNone/>
            </a:pPr>
            <a:endParaRPr lang="en-US" sz="2800" b="1" dirty="0" smtClean="0"/>
          </a:p>
          <a:p>
            <a:pPr algn="just" fontAlgn="base">
              <a:buNone/>
            </a:pPr>
            <a:r>
              <a:rPr lang="en-US" sz="2800" b="1" dirty="0" smtClean="0"/>
              <a:t>2)</a:t>
            </a:r>
            <a:r>
              <a:rPr lang="en-US" sz="2800" b="1" dirty="0" err="1" smtClean="0"/>
              <a:t>Abiotic</a:t>
            </a:r>
            <a:r>
              <a:rPr lang="en-US" sz="2800" b="1" dirty="0" smtClean="0"/>
              <a:t> factors:</a:t>
            </a:r>
            <a:endParaRPr lang="en-US" sz="2800" dirty="0" smtClean="0"/>
          </a:p>
          <a:p>
            <a:pPr lvl="0" algn="just"/>
            <a:r>
              <a:rPr lang="en-US" sz="2800" dirty="0" smtClean="0"/>
              <a:t>It includes, local climatic and chemical factors and the physical structure and functioning of ecosystems, which have a determining effect on agricultural biodiversity.</a:t>
            </a:r>
          </a:p>
          <a:p>
            <a:pPr algn="just" fontAlgn="base"/>
            <a:endParaRPr lang="en-US" sz="2800" b="1" dirty="0" smtClean="0">
              <a:solidFill>
                <a:srgbClr val="00206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fontScale="92500" lnSpcReduction="20000"/>
          </a:bodyPr>
          <a:lstStyle/>
          <a:p>
            <a:pPr marL="514350" lvl="0" indent="-514350" algn="just" fontAlgn="base">
              <a:buAutoNum type="alphaUcPeriod"/>
            </a:pPr>
            <a:r>
              <a:rPr lang="en-US" sz="3200" b="1" dirty="0" smtClean="0">
                <a:solidFill>
                  <a:srgbClr val="FF0000"/>
                </a:solidFill>
              </a:rPr>
              <a:t>Types of Biodiversity-</a:t>
            </a:r>
            <a:endParaRPr lang="en-US" sz="3200" dirty="0" smtClean="0">
              <a:solidFill>
                <a:srgbClr val="FF0000"/>
              </a:solidFill>
            </a:endParaRPr>
          </a:p>
          <a:p>
            <a:pPr algn="just" fontAlgn="base">
              <a:buNone/>
            </a:pPr>
            <a:r>
              <a:rPr lang="en-US" sz="2800" b="1" dirty="0" smtClean="0">
                <a:solidFill>
                  <a:srgbClr val="002060"/>
                </a:solidFill>
              </a:rPr>
              <a:t>4. Cropland and Agricultural Diversity:</a:t>
            </a:r>
          </a:p>
          <a:p>
            <a:pPr lvl="0" algn="just">
              <a:buNone/>
            </a:pPr>
            <a:r>
              <a:rPr lang="en-US" sz="2800" b="1" smtClean="0"/>
              <a:t>	3</a:t>
            </a:r>
            <a:r>
              <a:rPr lang="en-US" sz="2800" b="1" dirty="0" smtClean="0"/>
              <a:t>) Socio-economic and cultural dimensions  (</a:t>
            </a:r>
            <a:r>
              <a:rPr lang="en-US" sz="2800" dirty="0" smtClean="0"/>
              <a:t>human activities and management practices) </a:t>
            </a:r>
            <a:r>
              <a:rPr lang="en-US" sz="2800" b="1" dirty="0" smtClean="0"/>
              <a:t>:</a:t>
            </a:r>
            <a:endParaRPr lang="en-US" sz="2800" dirty="0" smtClean="0"/>
          </a:p>
          <a:p>
            <a:pPr lvl="0" algn="just" fontAlgn="base"/>
            <a:r>
              <a:rPr lang="en-US" sz="2800" dirty="0" smtClean="0"/>
              <a:t>Agricultural biodiversity is largely shaped and maintained by human activities and management practices, and a large number of people depend on agricultural biodiversity for sustainable livelihoods. </a:t>
            </a:r>
          </a:p>
          <a:p>
            <a:pPr lvl="0" algn="just" fontAlgn="base"/>
            <a:r>
              <a:rPr lang="en-US" sz="2800" dirty="0" smtClean="0"/>
              <a:t>These dimensions include traditional and local knowledge of agricultural biodiversity, cultural factors and participatory processes, as well as tourism associated with agricultural landscapes.</a:t>
            </a:r>
          </a:p>
          <a:p>
            <a:pPr algn="just" fontAlgn="base"/>
            <a:endParaRPr lang="en-US" sz="2800" b="1" dirty="0" smtClean="0">
              <a:solidFill>
                <a:srgbClr val="00206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a:bodyPr>
          <a:lstStyle/>
          <a:p>
            <a:pPr lvl="0" fontAlgn="base">
              <a:buNone/>
            </a:pPr>
            <a:r>
              <a:rPr lang="en-US" sz="3000" b="1" dirty="0" smtClean="0">
                <a:solidFill>
                  <a:srgbClr val="FF0000"/>
                </a:solidFill>
              </a:rPr>
              <a:t>A. Types of Biodiversity-</a:t>
            </a:r>
            <a:endParaRPr lang="en-US" sz="3000" dirty="0" smtClean="0">
              <a:solidFill>
                <a:srgbClr val="FF0000"/>
              </a:solidFill>
            </a:endParaRPr>
          </a:p>
          <a:p>
            <a:pPr fontAlgn="base"/>
            <a:r>
              <a:rPr lang="en-US" sz="3200" b="1" dirty="0" smtClean="0"/>
              <a:t>Biodiversity is mainly of three types:</a:t>
            </a:r>
            <a:endParaRPr lang="en-US" sz="3200" dirty="0" smtClean="0"/>
          </a:p>
          <a:p>
            <a:pPr fontAlgn="base">
              <a:buNone/>
            </a:pPr>
            <a:r>
              <a:rPr lang="en-US" sz="3200" dirty="0" smtClean="0"/>
              <a:t>	</a:t>
            </a:r>
            <a:r>
              <a:rPr lang="en-US" sz="2800" dirty="0" smtClean="0"/>
              <a:t>1. Species diversity</a:t>
            </a:r>
          </a:p>
          <a:p>
            <a:pPr fontAlgn="base">
              <a:buNone/>
            </a:pPr>
            <a:r>
              <a:rPr lang="en-US" sz="2800" dirty="0" smtClean="0"/>
              <a:t>	2. Genetic diversity</a:t>
            </a:r>
          </a:p>
          <a:p>
            <a:pPr fontAlgn="base">
              <a:buNone/>
            </a:pPr>
            <a:r>
              <a:rPr lang="en-US" sz="2800" dirty="0" smtClean="0"/>
              <a:t>	3. Ecological diversity</a:t>
            </a:r>
          </a:p>
          <a:p>
            <a:pPr fontAlgn="base"/>
            <a:r>
              <a:rPr lang="en-US" sz="3200" dirty="0" smtClean="0"/>
              <a:t>Apart from these three types a new type of biodiversity is developed now days i.e. </a:t>
            </a:r>
          </a:p>
          <a:p>
            <a:pPr fontAlgn="base">
              <a:buNone/>
            </a:pPr>
            <a:r>
              <a:rPr lang="en-US" sz="3200" dirty="0" smtClean="0"/>
              <a:t>	</a:t>
            </a:r>
            <a:r>
              <a:rPr lang="en-US" sz="3000" dirty="0" smtClean="0"/>
              <a:t>4.</a:t>
            </a:r>
            <a:r>
              <a:rPr lang="en-US" sz="2800" dirty="0" smtClean="0"/>
              <a:t>Cropland and Agricultural biodiversity</a:t>
            </a:r>
          </a:p>
          <a:p>
            <a:pPr algn="just"/>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lnSpcReduction="10000"/>
          </a:bodyPr>
          <a:lstStyle/>
          <a:p>
            <a:pPr marL="514350" indent="-514350" algn="just" fontAlgn="base">
              <a:buNone/>
            </a:pPr>
            <a:r>
              <a:rPr lang="en-US" sz="3200" b="1" dirty="0" smtClean="0">
                <a:solidFill>
                  <a:srgbClr val="FF0000"/>
                </a:solidFill>
              </a:rPr>
              <a:t>B. Biodiversity in India</a:t>
            </a:r>
            <a:endParaRPr lang="en-US" sz="3200" b="1" i="1" dirty="0" smtClean="0">
              <a:solidFill>
                <a:srgbClr val="FF0000"/>
              </a:solidFill>
            </a:endParaRPr>
          </a:p>
          <a:p>
            <a:pPr lvl="0" algn="just" fontAlgn="base"/>
            <a:r>
              <a:rPr lang="en-US" sz="2800" dirty="0" smtClean="0"/>
              <a:t>India is one of the world’s most biologically and culturally diverse countries. </a:t>
            </a:r>
          </a:p>
          <a:p>
            <a:pPr lvl="0" algn="just" fontAlgn="base"/>
            <a:r>
              <a:rPr lang="en-US" sz="2800" dirty="0" smtClean="0"/>
              <a:t>India is one of the world’s ‘mega diversity’ countries. </a:t>
            </a:r>
          </a:p>
          <a:p>
            <a:pPr lvl="0" algn="just" fontAlgn="base"/>
            <a:r>
              <a:rPr lang="en-US" sz="2800" dirty="0" smtClean="0"/>
              <a:t>It is ranked ninth in the world in terms of higher plant species richness. </a:t>
            </a:r>
          </a:p>
          <a:p>
            <a:pPr lvl="0" algn="just" fontAlgn="base"/>
            <a:r>
              <a:rPr lang="en-US" sz="2800" dirty="0" smtClean="0"/>
              <a:t>At the ecosystem level, India is also well-endowed, with ten distinct </a:t>
            </a:r>
            <a:r>
              <a:rPr lang="en-US" sz="2800" dirty="0" err="1" smtClean="0"/>
              <a:t>biogeographic</a:t>
            </a:r>
            <a:r>
              <a:rPr lang="en-US" sz="2800" dirty="0" smtClean="0"/>
              <a:t> zones.</a:t>
            </a:r>
          </a:p>
          <a:p>
            <a:pPr algn="just">
              <a:buNone/>
            </a:pPr>
            <a:r>
              <a:rPr lang="en-US" sz="2800" b="1" dirty="0" smtClean="0"/>
              <a:t>	</a:t>
            </a:r>
            <a:endParaRPr lang="en-US" sz="2800" b="1" dirty="0" smtClean="0">
              <a:solidFill>
                <a:srgbClr val="00206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fontScale="92500"/>
          </a:bodyPr>
          <a:lstStyle/>
          <a:p>
            <a:pPr marL="514350" indent="-514350" algn="just" fontAlgn="base">
              <a:buNone/>
            </a:pPr>
            <a:r>
              <a:rPr lang="en-US" sz="3200" b="1" dirty="0" smtClean="0">
                <a:solidFill>
                  <a:srgbClr val="FF0000"/>
                </a:solidFill>
              </a:rPr>
              <a:t>B. Biodiversity in India</a:t>
            </a:r>
            <a:endParaRPr lang="en-US" sz="3200" b="1" i="1" dirty="0" smtClean="0">
              <a:solidFill>
                <a:srgbClr val="FF0000"/>
              </a:solidFill>
            </a:endParaRPr>
          </a:p>
          <a:p>
            <a:pPr lvl="0" algn="just" fontAlgn="base"/>
            <a:r>
              <a:rPr lang="en-US" sz="2800" dirty="0" smtClean="0"/>
              <a:t>It also contains </a:t>
            </a:r>
            <a:r>
              <a:rPr lang="en-US" sz="2800" b="1" dirty="0" smtClean="0"/>
              <a:t>two</a:t>
            </a:r>
            <a:r>
              <a:rPr lang="en-US" sz="2800" dirty="0" smtClean="0"/>
              <a:t> of the world’s 25 biodiversity </a:t>
            </a:r>
            <a:r>
              <a:rPr lang="en-US" sz="2800" b="1" dirty="0" smtClean="0"/>
              <a:t>hotspots</a:t>
            </a:r>
            <a:r>
              <a:rPr lang="en-US" sz="2800" dirty="0" smtClean="0"/>
              <a:t>, because of their extraordinarily high levels of species-richness and </a:t>
            </a:r>
            <a:r>
              <a:rPr lang="en-US" sz="2800" dirty="0" err="1" smtClean="0"/>
              <a:t>endemicity</a:t>
            </a:r>
            <a:r>
              <a:rPr lang="en-US" sz="2800" dirty="0" smtClean="0"/>
              <a:t>, and threatened status.</a:t>
            </a:r>
          </a:p>
          <a:p>
            <a:pPr lvl="0" algn="just" fontAlgn="base"/>
            <a:r>
              <a:rPr lang="en-US" sz="2800" dirty="0" smtClean="0"/>
              <a:t>India is considered to be the centre of origin for the following crop species pigeon pea, cucumber, cotton and sesame. </a:t>
            </a:r>
          </a:p>
          <a:p>
            <a:pPr lvl="0" algn="just" fontAlgn="base"/>
            <a:r>
              <a:rPr lang="en-US" sz="2800" dirty="0" smtClean="0"/>
              <a:t>But for millennia, numerous other crop species have been introduced to India and adapted to localized conditions.</a:t>
            </a:r>
          </a:p>
          <a:p>
            <a:pPr algn="just">
              <a:buNone/>
            </a:pPr>
            <a:r>
              <a:rPr lang="en-US" sz="2800" b="1" dirty="0" smtClean="0"/>
              <a:t>	</a:t>
            </a:r>
            <a:endParaRPr lang="en-US" sz="2800" b="1" dirty="0" smtClean="0">
              <a:solidFill>
                <a:srgbClr val="00206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lnSpcReduction="10000"/>
          </a:bodyPr>
          <a:lstStyle/>
          <a:p>
            <a:pPr marL="514350" indent="-514350" algn="just" fontAlgn="base">
              <a:buNone/>
            </a:pPr>
            <a:r>
              <a:rPr lang="en-US" sz="3200" b="1" dirty="0" smtClean="0">
                <a:solidFill>
                  <a:srgbClr val="FF0000"/>
                </a:solidFill>
              </a:rPr>
              <a:t>B. Biodiversity in India</a:t>
            </a:r>
            <a:endParaRPr lang="en-US" sz="3200" b="1" i="1" dirty="0" smtClean="0">
              <a:solidFill>
                <a:srgbClr val="FF0000"/>
              </a:solidFill>
            </a:endParaRPr>
          </a:p>
          <a:p>
            <a:pPr lvl="0" algn="just" fontAlgn="base"/>
            <a:r>
              <a:rPr lang="en-US" sz="2800" dirty="0" smtClean="0"/>
              <a:t>India, is centre of diversity of many domesticated species, including various cereals, millets, legumes, vegetables, fruits, </a:t>
            </a:r>
            <a:r>
              <a:rPr lang="en-US" sz="2800" dirty="0" err="1" smtClean="0"/>
              <a:t>fibre</a:t>
            </a:r>
            <a:r>
              <a:rPr lang="en-US" sz="2800" dirty="0" smtClean="0"/>
              <a:t> crops, medicinal and aromatic plants.</a:t>
            </a:r>
          </a:p>
          <a:p>
            <a:pPr lvl="0" algn="just" fontAlgn="base"/>
            <a:r>
              <a:rPr lang="en-US" sz="2800" dirty="0" smtClean="0"/>
              <a:t>India has tremendous biodiversity, genetic as well as of species and ecosystems. </a:t>
            </a:r>
          </a:p>
          <a:p>
            <a:pPr lvl="0" algn="just" fontAlgn="base"/>
            <a:r>
              <a:rPr lang="en-US" sz="2800" dirty="0" smtClean="0"/>
              <a:t>It contains over 7% of the world’s biodiversity on 2.5% of the Earth’s surface.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fontScale="92500" lnSpcReduction="20000"/>
          </a:bodyPr>
          <a:lstStyle/>
          <a:p>
            <a:pPr marL="514350" indent="-514350" algn="just" fontAlgn="base">
              <a:buNone/>
            </a:pPr>
            <a:r>
              <a:rPr lang="en-US" sz="3200" b="1" dirty="0" smtClean="0">
                <a:solidFill>
                  <a:srgbClr val="FF0000"/>
                </a:solidFill>
              </a:rPr>
              <a:t>B. Biodiversity in India</a:t>
            </a:r>
            <a:endParaRPr lang="en-US" sz="2800" dirty="0" smtClean="0"/>
          </a:p>
          <a:p>
            <a:pPr lvl="0" algn="just" fontAlgn="base"/>
            <a:r>
              <a:rPr lang="en-US" sz="2800" dirty="0" smtClean="0"/>
              <a:t>This diversity can be attributed to the vast variety of landforms and climates resulting in habitats ranging from tropical to temperate, and from alpine to desert.</a:t>
            </a:r>
          </a:p>
          <a:p>
            <a:pPr lvl="0" algn="just" fontAlgn="base"/>
            <a:r>
              <a:rPr lang="en-US" sz="2800" dirty="0" smtClean="0"/>
              <a:t>The number of plant species in India is estimated to be over 45,523 representing about 11.8 per cent of the world’s flora. </a:t>
            </a:r>
          </a:p>
          <a:p>
            <a:pPr lvl="0" algn="just" fontAlgn="base"/>
            <a:r>
              <a:rPr lang="en-US" sz="2800" dirty="0" smtClean="0"/>
              <a:t>These include over 17,500 flowering plants of which 4,950 species are endemic to the country.</a:t>
            </a:r>
          </a:p>
          <a:p>
            <a:pPr lvl="0" algn="just" fontAlgn="base"/>
            <a:r>
              <a:rPr lang="en-US" sz="2800" dirty="0" smtClean="0"/>
              <a:t>It is estimated that 32% of Indian plants are endemic to the country and found nowhere else in the world.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a:bodyPr>
          <a:lstStyle/>
          <a:p>
            <a:pPr marL="514350" indent="-514350" algn="just" fontAlgn="base">
              <a:buNone/>
            </a:pPr>
            <a:r>
              <a:rPr lang="en-US" sz="3200" b="1" dirty="0" smtClean="0">
                <a:solidFill>
                  <a:srgbClr val="FF0000"/>
                </a:solidFill>
              </a:rPr>
              <a:t>B. Biodiversity in India</a:t>
            </a:r>
          </a:p>
          <a:p>
            <a:pPr marL="514350" indent="-514350" algn="just" fontAlgn="base">
              <a:buNone/>
            </a:pPr>
            <a:endParaRPr lang="en-US" sz="2800" dirty="0" smtClean="0"/>
          </a:p>
        </p:txBody>
      </p:sp>
      <p:pic>
        <p:nvPicPr>
          <p:cNvPr id="4" name="Picture 3" descr="http://cdn.biologydiscussion.com/wp-content/uploads/2016/12/clip_image004_thumb-114.jpg">
            <a:hlinkClick r:id="rId2"/>
          </p:cNvPr>
          <p:cNvPicPr/>
          <p:nvPr/>
        </p:nvPicPr>
        <p:blipFill>
          <a:blip r:embed="rId3"/>
          <a:srcRect/>
          <a:stretch>
            <a:fillRect/>
          </a:stretch>
        </p:blipFill>
        <p:spPr bwMode="auto">
          <a:xfrm>
            <a:off x="1066800" y="1752600"/>
            <a:ext cx="6934200" cy="42671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a:bodyPr>
          <a:lstStyle/>
          <a:p>
            <a:pPr marL="514350" indent="-514350" algn="just" fontAlgn="base">
              <a:buNone/>
            </a:pPr>
            <a:r>
              <a:rPr lang="en-US" sz="3200" b="1" dirty="0" smtClean="0">
                <a:solidFill>
                  <a:srgbClr val="FF0000"/>
                </a:solidFill>
              </a:rPr>
              <a:t>B. Biodiversity in India</a:t>
            </a:r>
          </a:p>
          <a:p>
            <a:pPr lvl="0" algn="just" fontAlgn="base"/>
            <a:r>
              <a:rPr lang="en-US" sz="2800" dirty="0" smtClean="0"/>
              <a:t>India is also considered as one of the world’s eight centers of origin of cultivated plants. </a:t>
            </a:r>
          </a:p>
          <a:p>
            <a:pPr lvl="0" algn="just" fontAlgn="base"/>
            <a:r>
              <a:rPr lang="en-US" sz="2800" dirty="0" smtClean="0"/>
              <a:t>India has 51 species of cereals and millets, 104 species of fruits, 27 species of spices and condiments, 55 species of vegetables and pulses, 24 species of fiber crops, 12 species of oil seeds, and various wild strains of tea, coffee, tobacco and sugarcane.</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a:bodyPr>
          <a:lstStyle/>
          <a:p>
            <a:pPr marL="514350" indent="-514350" algn="just" fontAlgn="base">
              <a:buNone/>
            </a:pPr>
            <a:r>
              <a:rPr lang="en-US" sz="3200" b="1" dirty="0" smtClean="0">
                <a:solidFill>
                  <a:srgbClr val="FF0000"/>
                </a:solidFill>
              </a:rPr>
              <a:t>B. Biodiversity in India</a:t>
            </a:r>
          </a:p>
          <a:p>
            <a:pPr lvl="0" algn="just" fontAlgn="base"/>
            <a:r>
              <a:rPr lang="en-US" sz="2800" dirty="0" smtClean="0"/>
              <a:t>Several hundred species of wild crop relatives are also distributed all over the country, especially in the western and eastern Himalayas.</a:t>
            </a:r>
          </a:p>
          <a:p>
            <a:pPr lvl="0" algn="just" fontAlgn="base"/>
            <a:r>
              <a:rPr lang="en-US" sz="2800" dirty="0" smtClean="0"/>
              <a:t>India is a major center for wild rice and </a:t>
            </a:r>
            <a:r>
              <a:rPr lang="en-US" sz="2800" i="1" dirty="0" smtClean="0"/>
              <a:t>Citrus </a:t>
            </a:r>
            <a:r>
              <a:rPr lang="en-US" sz="2800" i="1" dirty="0" err="1" smtClean="0"/>
              <a:t>indica</a:t>
            </a:r>
            <a:r>
              <a:rPr lang="en-US" sz="2800" dirty="0" smtClean="0"/>
              <a:t>, the most primitive species of citrus plants.</a:t>
            </a:r>
          </a:p>
          <a:p>
            <a:pPr lvl="0" algn="just" fontAlgn="base"/>
            <a:r>
              <a:rPr lang="en-US" sz="2800" dirty="0" smtClean="0"/>
              <a:t>It is believed that the cultivated varieties of </a:t>
            </a:r>
            <a:r>
              <a:rPr lang="en-US" sz="2800" i="1" dirty="0" smtClean="0"/>
              <a:t>Citrus</a:t>
            </a:r>
            <a:r>
              <a:rPr lang="en-US" sz="2800" dirty="0" smtClean="0"/>
              <a:t> in India were perhaps developed from this endangered species.</a:t>
            </a:r>
          </a:p>
          <a:p>
            <a:pPr marL="514350" indent="-514350" algn="just" fontAlgn="base"/>
            <a:endParaRPr lang="en-US" sz="28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a:bodyPr>
          <a:lstStyle/>
          <a:p>
            <a:pPr marL="514350" indent="-514350" algn="just" fontAlgn="base">
              <a:buNone/>
            </a:pPr>
            <a:r>
              <a:rPr lang="en-US" sz="3200" b="1" dirty="0" smtClean="0">
                <a:solidFill>
                  <a:srgbClr val="FF0000"/>
                </a:solidFill>
              </a:rPr>
              <a:t>B. Biodiversity in India</a:t>
            </a:r>
          </a:p>
          <a:p>
            <a:pPr lvl="0" algn="just" fontAlgn="base"/>
            <a:r>
              <a:rPr lang="en-US" sz="2800" dirty="0" smtClean="0"/>
              <a:t>I</a:t>
            </a:r>
            <a:r>
              <a:rPr lang="en-US" sz="3600" dirty="0" smtClean="0"/>
              <a:t>ndia’s faunal wealth is equally diverse.</a:t>
            </a:r>
          </a:p>
          <a:p>
            <a:pPr lvl="0" algn="just" fontAlgn="base"/>
            <a:r>
              <a:rPr lang="en-US" sz="3600" dirty="0" smtClean="0"/>
              <a:t>The total number of animal species is estimated at 91,307, representing about 7.46 per cent of the world’s fauna.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fontScale="70000" lnSpcReduction="20000"/>
          </a:bodyPr>
          <a:lstStyle/>
          <a:p>
            <a:pPr marL="514350" indent="-514350" algn="just" fontAlgn="base">
              <a:buNone/>
            </a:pPr>
            <a:r>
              <a:rPr lang="en-US" sz="3200" b="1" dirty="0" smtClean="0">
                <a:solidFill>
                  <a:srgbClr val="FF0000"/>
                </a:solidFill>
              </a:rPr>
              <a:t>C. Endemism and Hotspots</a:t>
            </a:r>
          </a:p>
          <a:p>
            <a:pPr algn="just" fontAlgn="base">
              <a:buNone/>
            </a:pPr>
            <a:r>
              <a:rPr lang="en-US" sz="3200" b="1" dirty="0" err="1" smtClean="0">
                <a:solidFill>
                  <a:srgbClr val="0070C0"/>
                </a:solidFill>
              </a:rPr>
              <a:t>i</a:t>
            </a:r>
            <a:r>
              <a:rPr lang="en-US" sz="3200" b="1" dirty="0" smtClean="0">
                <a:solidFill>
                  <a:srgbClr val="0070C0"/>
                </a:solidFill>
              </a:rPr>
              <a:t>) Endemism</a:t>
            </a:r>
            <a:endParaRPr lang="en-US" sz="3200" dirty="0" smtClean="0">
              <a:solidFill>
                <a:srgbClr val="0070C0"/>
              </a:solidFill>
            </a:endParaRPr>
          </a:p>
          <a:p>
            <a:pPr lvl="0" algn="just" fontAlgn="base"/>
            <a:r>
              <a:rPr lang="en-US" sz="3400" dirty="0" smtClean="0"/>
              <a:t>Endemism means the confinement of a particular species, genus, or groups of plants and animals to a particular area. </a:t>
            </a:r>
          </a:p>
          <a:p>
            <a:pPr lvl="0" algn="just" fontAlgn="base"/>
            <a:r>
              <a:rPr lang="en-US" sz="3400" dirty="0" smtClean="0"/>
              <a:t>Group occurring only, in a single restricted geographical area is known as endemic.</a:t>
            </a:r>
          </a:p>
          <a:p>
            <a:pPr lvl="0" algn="just" fontAlgn="base"/>
            <a:r>
              <a:rPr lang="en-US" sz="3400" dirty="0" smtClean="0"/>
              <a:t>Endemism normally applied only where there is a considerable restriction in the area of distribution.</a:t>
            </a:r>
          </a:p>
          <a:p>
            <a:pPr algn="just" fontAlgn="base"/>
            <a:r>
              <a:rPr lang="en-US" sz="3400" b="1" dirty="0" smtClean="0"/>
              <a:t>Types of Endemism:</a:t>
            </a:r>
            <a:endParaRPr lang="en-US" sz="3400" b="1" i="1" dirty="0" smtClean="0"/>
          </a:p>
          <a:p>
            <a:pPr algn="just" fontAlgn="base"/>
            <a:r>
              <a:rPr lang="en-US" sz="3400" b="1" dirty="0" smtClean="0"/>
              <a:t>Endemism is basically of following types:</a:t>
            </a:r>
          </a:p>
          <a:p>
            <a:pPr algn="just" fontAlgn="base">
              <a:buNone/>
            </a:pPr>
            <a:r>
              <a:rPr lang="en-US" sz="3400" b="1" dirty="0" smtClean="0"/>
              <a:t>	</a:t>
            </a:r>
            <a:r>
              <a:rPr lang="en-US" sz="3400" dirty="0" smtClean="0"/>
              <a:t>(a) Neo-endemism:</a:t>
            </a:r>
          </a:p>
          <a:p>
            <a:pPr algn="just" fontAlgn="base">
              <a:buNone/>
            </a:pPr>
            <a:r>
              <a:rPr lang="en-US" sz="3400" dirty="0" smtClean="0"/>
              <a:t>	(b) </a:t>
            </a:r>
            <a:r>
              <a:rPr lang="en-US" sz="3400" dirty="0" err="1" smtClean="0"/>
              <a:t>Palaeo</a:t>
            </a:r>
            <a:r>
              <a:rPr lang="en-US" sz="3400" dirty="0" smtClean="0"/>
              <a:t>-endemism</a:t>
            </a:r>
          </a:p>
          <a:p>
            <a:pPr algn="just" fontAlgn="base">
              <a:buNone/>
            </a:pPr>
            <a:r>
              <a:rPr lang="en-US" sz="3400" dirty="0" smtClean="0"/>
              <a:t>	(c) </a:t>
            </a:r>
            <a:r>
              <a:rPr lang="en-US" sz="3400" dirty="0" err="1" smtClean="0"/>
              <a:t>Epibiotics</a:t>
            </a:r>
            <a:r>
              <a:rPr lang="en-US" sz="3400" dirty="0" smtClean="0"/>
              <a:t> or Relic, endemism</a:t>
            </a:r>
          </a:p>
          <a:p>
            <a:pPr algn="just" fontAlgn="base">
              <a:buNone/>
            </a:pPr>
            <a:endParaRPr lang="en-US" sz="3200" dirty="0" smtClean="0"/>
          </a:p>
          <a:p>
            <a:pPr algn="just" fontAlgn="base"/>
            <a:endParaRPr lang="en-US" sz="32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fontScale="85000" lnSpcReduction="20000"/>
          </a:bodyPr>
          <a:lstStyle/>
          <a:p>
            <a:pPr marL="514350" indent="-514350" algn="just" fontAlgn="base">
              <a:buNone/>
            </a:pPr>
            <a:r>
              <a:rPr lang="en-US" sz="3200" b="1" dirty="0" smtClean="0">
                <a:solidFill>
                  <a:srgbClr val="FF0000"/>
                </a:solidFill>
              </a:rPr>
              <a:t>C. Endemism and Hotspots</a:t>
            </a:r>
          </a:p>
          <a:p>
            <a:pPr marL="514350" indent="-514350" algn="just" fontAlgn="base">
              <a:buNone/>
            </a:pPr>
            <a:r>
              <a:rPr lang="en-US" sz="3200" b="1" dirty="0" err="1" smtClean="0">
                <a:solidFill>
                  <a:srgbClr val="0070C0"/>
                </a:solidFill>
              </a:rPr>
              <a:t>i</a:t>
            </a:r>
            <a:r>
              <a:rPr lang="en-US" sz="3200" b="1" dirty="0" smtClean="0">
                <a:solidFill>
                  <a:srgbClr val="0070C0"/>
                </a:solidFill>
              </a:rPr>
              <a:t>) Endemism</a:t>
            </a:r>
            <a:endParaRPr lang="en-US" sz="3200" dirty="0" smtClean="0">
              <a:solidFill>
                <a:srgbClr val="0070C0"/>
              </a:solidFill>
            </a:endParaRPr>
          </a:p>
          <a:p>
            <a:pPr algn="just" fontAlgn="base">
              <a:buNone/>
            </a:pPr>
            <a:r>
              <a:rPr lang="en-US" sz="3200" b="1" dirty="0" smtClean="0"/>
              <a:t>(a) Neo-endemism:</a:t>
            </a:r>
            <a:endParaRPr lang="en-US" sz="3200" dirty="0" smtClean="0"/>
          </a:p>
          <a:p>
            <a:pPr lvl="0" algn="just" fontAlgn="base"/>
            <a:r>
              <a:rPr lang="en-US" sz="3200" dirty="0" smtClean="0"/>
              <a:t>A </a:t>
            </a:r>
            <a:r>
              <a:rPr lang="en-US" sz="3200" dirty="0" err="1" smtClean="0"/>
              <a:t>taxon</a:t>
            </a:r>
            <a:r>
              <a:rPr lang="en-US" sz="3200" dirty="0" smtClean="0"/>
              <a:t> (Group) is evolutionarily young and not yet spread over the new area </a:t>
            </a:r>
          </a:p>
          <a:p>
            <a:pPr lvl="0" algn="just" fontAlgn="base">
              <a:buNone/>
            </a:pPr>
            <a:r>
              <a:rPr lang="en-US" sz="3200" dirty="0" smtClean="0"/>
              <a:t>	e.g., </a:t>
            </a:r>
            <a:r>
              <a:rPr lang="en-US" sz="3200" i="1" dirty="0" err="1" smtClean="0"/>
              <a:t>Senecio</a:t>
            </a:r>
            <a:r>
              <a:rPr lang="en-US" sz="3200" i="1" dirty="0" smtClean="0"/>
              <a:t> </a:t>
            </a:r>
            <a:r>
              <a:rPr lang="en-US" sz="3200" i="1" dirty="0" err="1" smtClean="0"/>
              <a:t>combrensis</a:t>
            </a:r>
            <a:r>
              <a:rPr lang="en-US" sz="3200" i="1" dirty="0" smtClean="0"/>
              <a:t> </a:t>
            </a:r>
            <a:r>
              <a:rPr lang="en-US" sz="3200" dirty="0" smtClean="0"/>
              <a:t>occurs only in a restricted area of Great Britain.</a:t>
            </a:r>
          </a:p>
          <a:p>
            <a:pPr algn="just" fontAlgn="base">
              <a:buNone/>
            </a:pPr>
            <a:r>
              <a:rPr lang="en-US" sz="3200" b="1" dirty="0" smtClean="0"/>
              <a:t>(b) </a:t>
            </a:r>
            <a:r>
              <a:rPr lang="en-US" sz="3200" b="1" dirty="0" err="1" smtClean="0"/>
              <a:t>Palaeo</a:t>
            </a:r>
            <a:r>
              <a:rPr lang="en-US" sz="3200" b="1" dirty="0" smtClean="0"/>
              <a:t>-endemism:</a:t>
            </a:r>
            <a:endParaRPr lang="en-US" sz="3200" dirty="0" smtClean="0"/>
          </a:p>
          <a:p>
            <a:pPr lvl="0" algn="just" fontAlgn="base"/>
            <a:r>
              <a:rPr lang="en-US" sz="3200" dirty="0" smtClean="0"/>
              <a:t>The </a:t>
            </a:r>
            <a:r>
              <a:rPr lang="en-US" sz="3200" dirty="0" err="1" smtClean="0"/>
              <a:t>taxon</a:t>
            </a:r>
            <a:r>
              <a:rPr lang="en-US" sz="3200" dirty="0" smtClean="0"/>
              <a:t> is restricted now but once it was widely distributed. </a:t>
            </a:r>
          </a:p>
          <a:p>
            <a:pPr lvl="0" algn="just" fontAlgn="base"/>
            <a:r>
              <a:rPr lang="en-US" sz="3200" dirty="0" smtClean="0"/>
              <a:t>The restriction of species in a pocket is due to physical barrier like deserts, mountain, sea, etc. or change in climate or soil type etc e.g., desert plants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a:bodyPr>
          <a:lstStyle/>
          <a:p>
            <a:pPr marL="514350" lvl="0" indent="-514350" algn="just" fontAlgn="base">
              <a:buAutoNum type="alphaUcPeriod"/>
            </a:pPr>
            <a:r>
              <a:rPr lang="en-US" sz="3200" b="1" dirty="0" smtClean="0">
                <a:solidFill>
                  <a:srgbClr val="FF0000"/>
                </a:solidFill>
              </a:rPr>
              <a:t>Types of Biodiversity-</a:t>
            </a:r>
            <a:endParaRPr lang="en-US" sz="3200" dirty="0" smtClean="0">
              <a:solidFill>
                <a:srgbClr val="FF0000"/>
              </a:solidFill>
            </a:endParaRPr>
          </a:p>
          <a:p>
            <a:pPr algn="just" fontAlgn="base">
              <a:buNone/>
            </a:pPr>
            <a:r>
              <a:rPr lang="en-US" b="1" dirty="0" smtClean="0">
                <a:solidFill>
                  <a:srgbClr val="002060"/>
                </a:solidFill>
              </a:rPr>
              <a:t>1. Species Diversity:</a:t>
            </a:r>
            <a:endParaRPr lang="en-US" dirty="0" smtClean="0">
              <a:solidFill>
                <a:srgbClr val="002060"/>
              </a:solidFill>
            </a:endParaRPr>
          </a:p>
          <a:p>
            <a:pPr lvl="0" algn="just" fontAlgn="base"/>
            <a:r>
              <a:rPr lang="en-US" sz="2800" dirty="0" smtClean="0"/>
              <a:t>According to Biological Species Concepts (BSC), species is a basic unit of classification and is defined as a group of similar organisms that interbreed with one another and produce </a:t>
            </a:r>
            <a:r>
              <a:rPr lang="en-US" sz="2800" dirty="0" err="1" smtClean="0"/>
              <a:t>offsprings</a:t>
            </a:r>
            <a:r>
              <a:rPr lang="en-US" sz="2800" dirty="0" smtClean="0"/>
              <a:t>.</a:t>
            </a:r>
          </a:p>
          <a:p>
            <a:pPr lvl="0" algn="just" fontAlgn="base"/>
            <a:r>
              <a:rPr lang="en-US" sz="2800" dirty="0" smtClean="0"/>
              <a:t>Species diversity refers to biodiversity at the most basic level and is the ‘variety and abundance of different types of species in a given area’.</a:t>
            </a:r>
          </a:p>
          <a:p>
            <a:pPr marL="457200" indent="-457200" algn="just">
              <a:buNone/>
            </a:pP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lnSpcReduction="10000"/>
          </a:bodyPr>
          <a:lstStyle/>
          <a:p>
            <a:pPr marL="514350" indent="-514350" algn="just" fontAlgn="base">
              <a:buNone/>
            </a:pPr>
            <a:r>
              <a:rPr lang="en-US" sz="3200" b="1" dirty="0" smtClean="0">
                <a:solidFill>
                  <a:srgbClr val="FF0000"/>
                </a:solidFill>
              </a:rPr>
              <a:t>C. Endemism and Hotspots</a:t>
            </a:r>
          </a:p>
          <a:p>
            <a:pPr marL="571500" indent="-571500" algn="just" fontAlgn="base">
              <a:buAutoNum type="romanLcParenR"/>
            </a:pPr>
            <a:r>
              <a:rPr lang="en-US" sz="3200" b="1" dirty="0" smtClean="0">
                <a:solidFill>
                  <a:srgbClr val="0070C0"/>
                </a:solidFill>
              </a:rPr>
              <a:t>Endemism</a:t>
            </a:r>
            <a:endParaRPr lang="en-US" sz="3200" dirty="0" smtClean="0">
              <a:solidFill>
                <a:srgbClr val="0070C0"/>
              </a:solidFill>
            </a:endParaRPr>
          </a:p>
          <a:p>
            <a:pPr marL="571500" indent="-571500" algn="just" fontAlgn="base">
              <a:buNone/>
            </a:pPr>
            <a:r>
              <a:rPr lang="en-US" sz="3200" b="1" dirty="0" smtClean="0"/>
              <a:t>(c) </a:t>
            </a:r>
            <a:r>
              <a:rPr lang="en-US" sz="3200" b="1" dirty="0" err="1" smtClean="0"/>
              <a:t>Epibiotics</a:t>
            </a:r>
            <a:r>
              <a:rPr lang="en-US" sz="3200" b="1" dirty="0" smtClean="0"/>
              <a:t> or Relic, endemism:</a:t>
            </a:r>
            <a:endParaRPr lang="en-US" sz="3200" dirty="0" smtClean="0"/>
          </a:p>
          <a:p>
            <a:pPr lvl="0" algn="just" fontAlgn="base"/>
            <a:r>
              <a:rPr lang="en-US" sz="3200" dirty="0" smtClean="0"/>
              <a:t>The plants belong to fossil groups and are restricted to few pockets due to favorable climate, lack of competition </a:t>
            </a:r>
          </a:p>
          <a:p>
            <a:pPr lvl="0" algn="just" fontAlgn="base">
              <a:buNone/>
            </a:pPr>
            <a:r>
              <a:rPr lang="en-US" sz="3200" dirty="0" smtClean="0"/>
              <a:t>	e.g., </a:t>
            </a:r>
            <a:r>
              <a:rPr lang="en-US" sz="3200" i="1" dirty="0" smtClean="0"/>
              <a:t>Ginkgo </a:t>
            </a:r>
            <a:r>
              <a:rPr lang="en-US" sz="3200" i="1" dirty="0" err="1" smtClean="0"/>
              <a:t>biloba</a:t>
            </a:r>
            <a:r>
              <a:rPr lang="en-US" sz="3200" dirty="0" smtClean="0"/>
              <a:t> which is restricted to China but widely spread in the north temperate zone as a fossil</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fontScale="85000" lnSpcReduction="20000"/>
          </a:bodyPr>
          <a:lstStyle/>
          <a:p>
            <a:pPr marL="514350" indent="-514350" algn="just" fontAlgn="base">
              <a:buNone/>
            </a:pPr>
            <a:r>
              <a:rPr lang="en-US" sz="3200" b="1" dirty="0" smtClean="0">
                <a:solidFill>
                  <a:srgbClr val="FF0000"/>
                </a:solidFill>
              </a:rPr>
              <a:t>C. Endemism and Hotspots</a:t>
            </a:r>
          </a:p>
          <a:p>
            <a:pPr marL="514350" indent="-514350" algn="just" fontAlgn="base">
              <a:buNone/>
            </a:pPr>
            <a:r>
              <a:rPr lang="en-US" sz="3200" b="1" dirty="0" err="1" smtClean="0">
                <a:solidFill>
                  <a:srgbClr val="0070C0"/>
                </a:solidFill>
              </a:rPr>
              <a:t>i</a:t>
            </a:r>
            <a:r>
              <a:rPr lang="en-US" sz="3200" b="1" dirty="0" smtClean="0">
                <a:solidFill>
                  <a:srgbClr val="0070C0"/>
                </a:solidFill>
              </a:rPr>
              <a:t>) Endemism</a:t>
            </a:r>
            <a:endParaRPr lang="en-US" sz="3200" dirty="0" smtClean="0">
              <a:solidFill>
                <a:srgbClr val="0070C0"/>
              </a:solidFill>
            </a:endParaRPr>
          </a:p>
          <a:p>
            <a:pPr algn="just" fontAlgn="base">
              <a:buNone/>
            </a:pPr>
            <a:r>
              <a:rPr lang="en-US" sz="3200" b="1" dirty="0" smtClean="0"/>
              <a:t>	Characters of Endemics:</a:t>
            </a:r>
            <a:endParaRPr lang="en-US" sz="3200" dirty="0" smtClean="0"/>
          </a:p>
          <a:p>
            <a:pPr algn="just" fontAlgn="base">
              <a:buNone/>
            </a:pPr>
            <a:r>
              <a:rPr lang="en-US" sz="3200" b="1" dirty="0" smtClean="0"/>
              <a:t>	1. T</a:t>
            </a:r>
            <a:r>
              <a:rPr lang="en-US" sz="3200" dirty="0" smtClean="0"/>
              <a:t>hey are localized in distribution because of their Narrow Ecological Amplitude and are unable to invade in fresh areas.</a:t>
            </a:r>
          </a:p>
          <a:p>
            <a:pPr algn="just" fontAlgn="base">
              <a:buNone/>
            </a:pPr>
            <a:r>
              <a:rPr lang="en-US" sz="3200" dirty="0" smtClean="0"/>
              <a:t>	2. They lack potentially to migrate because of saturation in </a:t>
            </a:r>
            <a:r>
              <a:rPr lang="en-US" sz="3200" dirty="0" err="1" smtClean="0"/>
              <a:t>perticular</a:t>
            </a:r>
            <a:r>
              <a:rPr lang="en-US" sz="3200" dirty="0" smtClean="0"/>
              <a:t> area.</a:t>
            </a:r>
          </a:p>
          <a:p>
            <a:pPr algn="just" fontAlgn="base">
              <a:buNone/>
            </a:pPr>
            <a:r>
              <a:rPr lang="en-US" sz="3200" dirty="0" smtClean="0"/>
              <a:t>	3. Real endemics never migrate while Neo-endemics have the potential to migrate.</a:t>
            </a:r>
          </a:p>
          <a:p>
            <a:pPr algn="just" fontAlgn="base">
              <a:buNone/>
            </a:pPr>
            <a:r>
              <a:rPr lang="en-US" sz="3200" dirty="0" smtClean="0"/>
              <a:t>	4. The dispersal </a:t>
            </a:r>
            <a:r>
              <a:rPr lang="en-US" sz="3200" dirty="0" err="1" smtClean="0"/>
              <a:t>propagules</a:t>
            </a:r>
            <a:r>
              <a:rPr lang="en-US" sz="3200" dirty="0" smtClean="0"/>
              <a:t> are not able to sustain during migration to other area. It may be due to physical barriers.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fontScale="77500" lnSpcReduction="20000"/>
          </a:bodyPr>
          <a:lstStyle/>
          <a:p>
            <a:pPr marL="514350" indent="-514350" algn="just" fontAlgn="base">
              <a:buNone/>
            </a:pPr>
            <a:r>
              <a:rPr lang="en-US" sz="3200" b="1" dirty="0" smtClean="0">
                <a:solidFill>
                  <a:srgbClr val="FF0000"/>
                </a:solidFill>
              </a:rPr>
              <a:t>C. Endemism and Hotspots</a:t>
            </a:r>
          </a:p>
          <a:p>
            <a:pPr marL="514350" indent="-514350" algn="just" fontAlgn="base">
              <a:buNone/>
            </a:pPr>
            <a:r>
              <a:rPr lang="en-US" sz="3200" b="1" dirty="0" err="1" smtClean="0">
                <a:solidFill>
                  <a:srgbClr val="0070C0"/>
                </a:solidFill>
              </a:rPr>
              <a:t>i</a:t>
            </a:r>
            <a:r>
              <a:rPr lang="en-US" sz="3200" b="1" dirty="0" smtClean="0">
                <a:solidFill>
                  <a:srgbClr val="0070C0"/>
                </a:solidFill>
              </a:rPr>
              <a:t>) Endemism</a:t>
            </a:r>
            <a:endParaRPr lang="en-US" sz="3200" dirty="0" smtClean="0">
              <a:solidFill>
                <a:srgbClr val="0070C0"/>
              </a:solidFill>
            </a:endParaRPr>
          </a:p>
          <a:p>
            <a:pPr algn="just" fontAlgn="base">
              <a:buNone/>
            </a:pPr>
            <a:r>
              <a:rPr lang="en-US" sz="3200" b="1" dirty="0" smtClean="0"/>
              <a:t>	Factors Responsible for Endemism:</a:t>
            </a:r>
            <a:endParaRPr lang="en-US" sz="3200" b="1" i="1" dirty="0" smtClean="0"/>
          </a:p>
          <a:p>
            <a:pPr lvl="0" algn="just" fontAlgn="base"/>
            <a:r>
              <a:rPr lang="en-US" sz="3200" b="1" dirty="0" smtClean="0"/>
              <a:t>Isolation</a:t>
            </a:r>
            <a:r>
              <a:rPr lang="en-US" sz="3200" dirty="0" smtClean="0"/>
              <a:t>- Endemism is found in isolated areas e.g., islands, etc. According the </a:t>
            </a:r>
            <a:r>
              <a:rPr lang="en-US" sz="3200" dirty="0" err="1" smtClean="0"/>
              <a:t>Wulff</a:t>
            </a:r>
            <a:r>
              <a:rPr lang="en-US" sz="3200" dirty="0" smtClean="0"/>
              <a:t> 80% of Hawaii islands and 72% of New Zealand is endemic. </a:t>
            </a:r>
          </a:p>
          <a:p>
            <a:pPr lvl="0" algn="just" fontAlgn="base"/>
            <a:r>
              <a:rPr lang="en-US" sz="3200" b="1" dirty="0" smtClean="0"/>
              <a:t>Physical barriers</a:t>
            </a:r>
            <a:r>
              <a:rPr lang="en-US" sz="3200" dirty="0" smtClean="0"/>
              <a:t>- Physical barriers like mountains also have more endemic species as they are isolated </a:t>
            </a:r>
          </a:p>
          <a:p>
            <a:pPr lvl="0" algn="just" fontAlgn="base">
              <a:buNone/>
            </a:pPr>
            <a:r>
              <a:rPr lang="en-US" sz="3200" dirty="0" smtClean="0"/>
              <a:t>	e.g., 70% sp. of Himalayas are endemic. </a:t>
            </a:r>
          </a:p>
          <a:p>
            <a:pPr lvl="0" algn="just" fontAlgn="base"/>
            <a:r>
              <a:rPr lang="en-US" sz="3200" b="1" dirty="0" smtClean="0"/>
              <a:t>Climate</a:t>
            </a:r>
            <a:r>
              <a:rPr lang="en-US" sz="3200" dirty="0" smtClean="0"/>
              <a:t>- Climate also is one of the factors e.g., North of Himalaya is dry plateau of Tibet and South Himalayan range has fertile soil so species growing to these areas are endemic.</a:t>
            </a:r>
          </a:p>
          <a:p>
            <a:pPr algn="just" fontAlgn="base">
              <a:buNone/>
            </a:pPr>
            <a:endParaRPr lang="en-US" sz="3200" b="1" dirty="0" smtClean="0">
              <a:solidFill>
                <a:srgbClr val="FF0000"/>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fontScale="70000" lnSpcReduction="20000"/>
          </a:bodyPr>
          <a:lstStyle/>
          <a:p>
            <a:pPr marL="514350" indent="-514350" algn="just" fontAlgn="base">
              <a:buNone/>
            </a:pPr>
            <a:r>
              <a:rPr lang="en-US" sz="3200" b="1" dirty="0" smtClean="0">
                <a:solidFill>
                  <a:srgbClr val="FF0000"/>
                </a:solidFill>
              </a:rPr>
              <a:t>C. Endemism and Hotspots</a:t>
            </a:r>
          </a:p>
          <a:p>
            <a:pPr marL="514350" indent="-514350" algn="just" fontAlgn="base">
              <a:buNone/>
            </a:pPr>
            <a:r>
              <a:rPr lang="en-US" sz="3200" b="1" dirty="0" err="1" smtClean="0">
                <a:solidFill>
                  <a:srgbClr val="0070C0"/>
                </a:solidFill>
              </a:rPr>
              <a:t>i</a:t>
            </a:r>
            <a:r>
              <a:rPr lang="en-US" sz="3200" b="1" dirty="0" smtClean="0">
                <a:solidFill>
                  <a:srgbClr val="0070C0"/>
                </a:solidFill>
              </a:rPr>
              <a:t>) Endemism</a:t>
            </a:r>
            <a:endParaRPr lang="en-US" sz="3200" dirty="0" smtClean="0">
              <a:solidFill>
                <a:srgbClr val="0070C0"/>
              </a:solidFill>
            </a:endParaRPr>
          </a:p>
          <a:p>
            <a:pPr algn="just" fontAlgn="base">
              <a:buNone/>
            </a:pPr>
            <a:r>
              <a:rPr lang="en-US" sz="3200" b="1" dirty="0" smtClean="0"/>
              <a:t>	Endemic Species of India:</a:t>
            </a:r>
            <a:endParaRPr lang="en-US" sz="3200" b="1" i="1" dirty="0" smtClean="0"/>
          </a:p>
          <a:p>
            <a:pPr lvl="0" algn="just" fontAlgn="base"/>
            <a:r>
              <a:rPr lang="en-US" sz="3200" dirty="0" smtClean="0"/>
              <a:t>According to </a:t>
            </a:r>
            <a:r>
              <a:rPr lang="en-US" sz="3200" dirty="0" err="1" smtClean="0"/>
              <a:t>Chatterjee</a:t>
            </a:r>
            <a:r>
              <a:rPr lang="en-US" sz="3200" dirty="0" smtClean="0"/>
              <a:t> the percentage of endemic species of </a:t>
            </a:r>
            <a:r>
              <a:rPr lang="en-US" sz="3200" dirty="0" err="1" smtClean="0"/>
              <a:t>Dicot</a:t>
            </a:r>
            <a:r>
              <a:rPr lang="en-US" sz="3200" dirty="0" smtClean="0"/>
              <a:t> plants in India is more than 50. </a:t>
            </a:r>
          </a:p>
          <a:p>
            <a:pPr lvl="0" algn="just" fontAlgn="base"/>
            <a:r>
              <a:rPr lang="en-US" sz="3200" dirty="0" smtClean="0"/>
              <a:t>Maximum endemic plants are found in the Himalayas and South India. </a:t>
            </a:r>
          </a:p>
          <a:p>
            <a:pPr algn="just" fontAlgn="base"/>
            <a:r>
              <a:rPr lang="en-US" sz="3200" dirty="0" smtClean="0"/>
              <a:t>Some of the endemic species of India are-</a:t>
            </a:r>
          </a:p>
          <a:p>
            <a:pPr algn="just" fontAlgn="base"/>
            <a:r>
              <a:rPr lang="en-US" sz="3200" i="1" dirty="0" err="1" smtClean="0"/>
              <a:t>Aegle</a:t>
            </a:r>
            <a:r>
              <a:rPr lang="en-US" sz="3200" i="1" dirty="0" smtClean="0"/>
              <a:t> </a:t>
            </a:r>
            <a:r>
              <a:rPr lang="en-US" sz="3200" i="1" dirty="0" err="1" smtClean="0"/>
              <a:t>marmelos</a:t>
            </a:r>
            <a:r>
              <a:rPr lang="en-US" sz="3200" dirty="0" smtClean="0"/>
              <a:t> (</a:t>
            </a:r>
            <a:r>
              <a:rPr lang="en-US" sz="3200" dirty="0" err="1" smtClean="0"/>
              <a:t>Rutaceae</a:t>
            </a:r>
            <a:r>
              <a:rPr lang="en-US" sz="3200" dirty="0" smtClean="0"/>
              <a:t>),</a:t>
            </a:r>
          </a:p>
          <a:p>
            <a:pPr algn="just" fontAlgn="base"/>
            <a:r>
              <a:rPr lang="en-US" sz="3200" i="1" dirty="0" err="1" smtClean="0"/>
              <a:t>Ficus</a:t>
            </a:r>
            <a:r>
              <a:rPr lang="en-US" sz="3200" i="1" dirty="0" smtClean="0"/>
              <a:t> </a:t>
            </a:r>
            <a:r>
              <a:rPr lang="en-US" sz="3200" i="1" dirty="0" err="1" smtClean="0"/>
              <a:t>religiosa</a:t>
            </a:r>
            <a:r>
              <a:rPr lang="en-US" sz="3200" dirty="0" smtClean="0"/>
              <a:t> (</a:t>
            </a:r>
            <a:r>
              <a:rPr lang="en-US" sz="3200" dirty="0" err="1" smtClean="0"/>
              <a:t>Moraceae</a:t>
            </a:r>
            <a:r>
              <a:rPr lang="en-US" sz="3200" dirty="0" smtClean="0"/>
              <a:t>),</a:t>
            </a:r>
          </a:p>
          <a:p>
            <a:pPr algn="just" fontAlgn="base"/>
            <a:r>
              <a:rPr lang="en-US" sz="3200" i="1" dirty="0" err="1" smtClean="0"/>
              <a:t>Seasamum</a:t>
            </a:r>
            <a:r>
              <a:rPr lang="en-US" sz="3200" i="1" dirty="0" smtClean="0"/>
              <a:t> </a:t>
            </a:r>
            <a:r>
              <a:rPr lang="en-US" sz="3200" i="1" dirty="0" err="1" smtClean="0"/>
              <a:t>indicum</a:t>
            </a:r>
            <a:r>
              <a:rPr lang="en-US" sz="3200" dirty="0" smtClean="0"/>
              <a:t> (</a:t>
            </a:r>
            <a:r>
              <a:rPr lang="en-US" sz="3200" dirty="0" err="1" smtClean="0"/>
              <a:t>Pedaliaceae</a:t>
            </a:r>
            <a:r>
              <a:rPr lang="en-US" sz="3200" dirty="0" smtClean="0"/>
              <a:t>).</a:t>
            </a:r>
          </a:p>
          <a:p>
            <a:pPr algn="just" fontAlgn="base"/>
            <a:r>
              <a:rPr lang="en-US" sz="3200" i="1" dirty="0" smtClean="0"/>
              <a:t>Rhododendron</a:t>
            </a:r>
            <a:r>
              <a:rPr lang="en-US" sz="3200" dirty="0" smtClean="0"/>
              <a:t> (</a:t>
            </a:r>
            <a:r>
              <a:rPr lang="en-US" sz="3200" dirty="0" err="1" smtClean="0"/>
              <a:t>Ericaceae</a:t>
            </a:r>
            <a:r>
              <a:rPr lang="en-US" sz="3200" dirty="0" smtClean="0"/>
              <a:t>),</a:t>
            </a:r>
          </a:p>
          <a:p>
            <a:pPr algn="just" fontAlgn="base"/>
            <a:r>
              <a:rPr lang="en-US" sz="3200" i="1" dirty="0" err="1" smtClean="0"/>
              <a:t>Crotolaria</a:t>
            </a:r>
            <a:r>
              <a:rPr lang="en-US" sz="3200" i="1" dirty="0" smtClean="0"/>
              <a:t> </a:t>
            </a:r>
            <a:r>
              <a:rPr lang="en-US" sz="3200" i="1" dirty="0" err="1" smtClean="0"/>
              <a:t>juncea</a:t>
            </a:r>
            <a:r>
              <a:rPr lang="en-US" sz="3200" dirty="0" smtClean="0"/>
              <a:t> (</a:t>
            </a:r>
            <a:r>
              <a:rPr lang="en-US" sz="3200" dirty="0" err="1" smtClean="0"/>
              <a:t>Fabaceae</a:t>
            </a:r>
            <a:r>
              <a:rPr lang="en-US" sz="3200" dirty="0" smtClean="0"/>
              <a:t>),</a:t>
            </a:r>
          </a:p>
          <a:p>
            <a:pPr algn="just" fontAlgn="base"/>
            <a:r>
              <a:rPr lang="en-US" sz="3200" dirty="0" smtClean="0"/>
              <a:t>The other species belong to families like </a:t>
            </a:r>
            <a:r>
              <a:rPr lang="en-US" sz="3200" dirty="0" err="1" smtClean="0"/>
              <a:t>Rubiaceae</a:t>
            </a:r>
            <a:r>
              <a:rPr lang="en-US" sz="3200" dirty="0" smtClean="0"/>
              <a:t>, </a:t>
            </a:r>
            <a:r>
              <a:rPr lang="en-US" sz="3200" dirty="0" err="1" smtClean="0"/>
              <a:t>Rosaceae</a:t>
            </a:r>
            <a:r>
              <a:rPr lang="en-US" sz="3200" dirty="0" smtClean="0"/>
              <a:t>, </a:t>
            </a:r>
            <a:r>
              <a:rPr lang="en-US" sz="3200" dirty="0" err="1" smtClean="0"/>
              <a:t>Asteraceae</a:t>
            </a:r>
            <a:r>
              <a:rPr lang="en-US" sz="3200" dirty="0" smtClean="0"/>
              <a:t>, </a:t>
            </a:r>
            <a:r>
              <a:rPr lang="en-US" sz="3200" dirty="0" err="1" smtClean="0"/>
              <a:t>Primulaceae</a:t>
            </a:r>
            <a:r>
              <a:rPr lang="en-US" sz="3200" dirty="0" smtClean="0"/>
              <a:t>, </a:t>
            </a:r>
            <a:r>
              <a:rPr lang="en-US" sz="3200" dirty="0" err="1" smtClean="0"/>
              <a:t>Acanthaceae</a:t>
            </a:r>
            <a:r>
              <a:rPr lang="en-US" sz="3200" dirty="0" smtClean="0"/>
              <a:t> etc.</a:t>
            </a:r>
          </a:p>
          <a:p>
            <a:pPr marL="514350" indent="-514350" algn="just" fontAlgn="base"/>
            <a:endParaRPr lang="en-US" sz="3200" b="1" dirty="0" smtClean="0">
              <a:solidFill>
                <a:srgbClr val="FF0000"/>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fontScale="92500" lnSpcReduction="20000"/>
          </a:bodyPr>
          <a:lstStyle/>
          <a:p>
            <a:pPr marL="514350" indent="-514350" algn="just" fontAlgn="base">
              <a:buNone/>
            </a:pPr>
            <a:r>
              <a:rPr lang="en-US" sz="3000" b="1" dirty="0" smtClean="0">
                <a:solidFill>
                  <a:srgbClr val="FF0000"/>
                </a:solidFill>
              </a:rPr>
              <a:t>C. Endemism and Hotspots</a:t>
            </a:r>
          </a:p>
          <a:p>
            <a:pPr marL="514350" indent="-514350" algn="just" fontAlgn="base">
              <a:buNone/>
            </a:pPr>
            <a:r>
              <a:rPr lang="en-US" sz="3000" b="1" dirty="0" err="1" smtClean="0">
                <a:solidFill>
                  <a:srgbClr val="0070C0"/>
                </a:solidFill>
              </a:rPr>
              <a:t>i</a:t>
            </a:r>
            <a:r>
              <a:rPr lang="en-US" sz="3000" b="1" dirty="0" smtClean="0">
                <a:solidFill>
                  <a:srgbClr val="0070C0"/>
                </a:solidFill>
              </a:rPr>
              <a:t>) Hotspots</a:t>
            </a:r>
            <a:endParaRPr lang="en-US" sz="1700" dirty="0" smtClean="0"/>
          </a:p>
          <a:p>
            <a:pPr lvl="0" algn="just"/>
            <a:r>
              <a:rPr lang="en-US" sz="3500" dirty="0" smtClean="0"/>
              <a:t>Biodiversity hotspots are regions with high species richness and a high degree of endemism.</a:t>
            </a:r>
          </a:p>
          <a:p>
            <a:pPr lvl="0" algn="just"/>
            <a:r>
              <a:rPr lang="en-US" sz="3500" dirty="0" smtClean="0"/>
              <a:t>The British biologist </a:t>
            </a:r>
            <a:r>
              <a:rPr lang="en-US" sz="3500" b="1" dirty="0" smtClean="0"/>
              <a:t>Norman Myers</a:t>
            </a:r>
            <a:r>
              <a:rPr lang="en-US" sz="3500" dirty="0" smtClean="0"/>
              <a:t> coined the term “biodiversity hotspot” in 1988 as a </a:t>
            </a:r>
            <a:r>
              <a:rPr lang="en-US" sz="3500" dirty="0" err="1" smtClean="0"/>
              <a:t>biogeographic</a:t>
            </a:r>
            <a:r>
              <a:rPr lang="en-US" sz="3500" dirty="0" smtClean="0"/>
              <a:t> region characterized both by exceptional levels of plant endemism and by serious levels of habitat loss.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lnSpcReduction="10000"/>
          </a:bodyPr>
          <a:lstStyle/>
          <a:p>
            <a:pPr marL="514350" indent="-514350" algn="just" fontAlgn="base">
              <a:buNone/>
            </a:pPr>
            <a:r>
              <a:rPr lang="en-US" b="1" dirty="0" smtClean="0">
                <a:solidFill>
                  <a:srgbClr val="FF0000"/>
                </a:solidFill>
              </a:rPr>
              <a:t>C. Endemism and Hotspots</a:t>
            </a:r>
          </a:p>
          <a:p>
            <a:pPr marL="514350" indent="-514350" algn="just" fontAlgn="base">
              <a:buNone/>
            </a:pPr>
            <a:r>
              <a:rPr lang="en-US" b="1" dirty="0" err="1" smtClean="0">
                <a:solidFill>
                  <a:srgbClr val="0070C0"/>
                </a:solidFill>
              </a:rPr>
              <a:t>i</a:t>
            </a:r>
            <a:r>
              <a:rPr lang="en-US" b="1" dirty="0" smtClean="0">
                <a:solidFill>
                  <a:srgbClr val="0070C0"/>
                </a:solidFill>
              </a:rPr>
              <a:t>) Hotspots</a:t>
            </a:r>
            <a:endParaRPr lang="en-US" sz="1400" dirty="0" smtClean="0"/>
          </a:p>
          <a:p>
            <a:pPr marL="284163" indent="-284163" algn="just"/>
            <a:r>
              <a:rPr lang="en-US" sz="3200" dirty="0" smtClean="0"/>
              <a:t>According to </a:t>
            </a:r>
            <a:r>
              <a:rPr lang="en-US" sz="3200" dirty="0" smtClean="0">
                <a:solidFill>
                  <a:srgbClr val="FF0000"/>
                </a:solidFill>
              </a:rPr>
              <a:t>Conservation International</a:t>
            </a:r>
            <a:r>
              <a:rPr lang="en-US" sz="3200" dirty="0" smtClean="0"/>
              <a:t>, to qualify as a hotspot a region must meet two strict criteria:</a:t>
            </a:r>
          </a:p>
          <a:p>
            <a:pPr lvl="0" algn="just">
              <a:buNone/>
            </a:pPr>
            <a:r>
              <a:rPr lang="en-US" sz="3200" dirty="0" smtClean="0"/>
              <a:t>	</a:t>
            </a:r>
            <a:r>
              <a:rPr lang="en-US" sz="3200" dirty="0" err="1" smtClean="0"/>
              <a:t>i</a:t>
            </a:r>
            <a:r>
              <a:rPr lang="en-US" sz="3200" dirty="0" smtClean="0"/>
              <a:t>. 	It must contain at least 1,500 	species of vascular plants as 	endemics. </a:t>
            </a:r>
          </a:p>
          <a:p>
            <a:pPr lvl="0" algn="just">
              <a:buNone/>
            </a:pPr>
            <a:r>
              <a:rPr lang="en-US" sz="3200" dirty="0" smtClean="0"/>
              <a:t>	ii. 	It has to have lost at least 70% of 	its original habitat. </a:t>
            </a:r>
          </a:p>
          <a:p>
            <a:pPr algn="just" fontAlgn="base">
              <a:buNone/>
            </a:pPr>
            <a:endParaRPr lang="en-US" sz="3200" b="1"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a:bodyPr>
          <a:lstStyle/>
          <a:p>
            <a:pPr marL="514350" indent="-514350" algn="just" fontAlgn="base">
              <a:buNone/>
            </a:pPr>
            <a:r>
              <a:rPr lang="en-US" b="1" dirty="0" smtClean="0">
                <a:solidFill>
                  <a:srgbClr val="FF0000"/>
                </a:solidFill>
              </a:rPr>
              <a:t>C. Endemism and Hotspots</a:t>
            </a:r>
          </a:p>
          <a:p>
            <a:pPr marL="514350" indent="-514350" algn="just" fontAlgn="base">
              <a:buAutoNum type="romanLcParenR"/>
            </a:pPr>
            <a:r>
              <a:rPr lang="en-US" b="1" dirty="0" smtClean="0">
                <a:solidFill>
                  <a:srgbClr val="0070C0"/>
                </a:solidFill>
              </a:rPr>
              <a:t>Hotspots</a:t>
            </a:r>
            <a:endParaRPr lang="en-US" sz="1400" dirty="0" smtClean="0"/>
          </a:p>
          <a:p>
            <a:pPr lvl="0" algn="just"/>
            <a:r>
              <a:rPr lang="en-US" sz="3200" dirty="0" smtClean="0"/>
              <a:t>In 1999, </a:t>
            </a:r>
            <a:r>
              <a:rPr lang="en-US" sz="3200" dirty="0" smtClean="0">
                <a:solidFill>
                  <a:srgbClr val="FF0000"/>
                </a:solidFill>
              </a:rPr>
              <a:t>CI</a:t>
            </a:r>
            <a:r>
              <a:rPr lang="en-US" sz="3200" dirty="0" smtClean="0"/>
              <a:t> identified 25 biodiversity hotspots in world.</a:t>
            </a:r>
          </a:p>
          <a:p>
            <a:pPr lvl="0" algn="just"/>
            <a:r>
              <a:rPr lang="en-US" sz="3200" dirty="0" smtClean="0"/>
              <a:t>The </a:t>
            </a:r>
            <a:r>
              <a:rPr lang="en-US" sz="3200" dirty="0" smtClean="0">
                <a:hlinkClick r:id="rId2"/>
              </a:rPr>
              <a:t>25 biodiversity hotspots</a:t>
            </a:r>
            <a:r>
              <a:rPr lang="en-US" sz="3200" dirty="0" smtClean="0"/>
              <a:t> cover 2.3% of the Earth’s land surface.</a:t>
            </a:r>
          </a:p>
          <a:p>
            <a:pPr lvl="0" algn="just"/>
            <a:r>
              <a:rPr lang="en-US" sz="3200" dirty="0" smtClean="0"/>
              <a:t>More than 50% of the world’s plant species and 42% of all terrestrial vertebrate species are endemic to these areas.</a:t>
            </a:r>
          </a:p>
          <a:p>
            <a:pPr algn="just" fontAlgn="base"/>
            <a:endParaRPr lang="en-US" sz="3200" b="1"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lnSpcReduction="10000"/>
          </a:bodyPr>
          <a:lstStyle/>
          <a:p>
            <a:pPr marL="514350" indent="-514350" algn="just" fontAlgn="base">
              <a:buNone/>
            </a:pPr>
            <a:r>
              <a:rPr lang="en-US" b="1" dirty="0" smtClean="0">
                <a:solidFill>
                  <a:srgbClr val="FF0000"/>
                </a:solidFill>
              </a:rPr>
              <a:t>C. Endemism and Hotspots</a:t>
            </a:r>
          </a:p>
          <a:p>
            <a:pPr marL="571500" indent="-571500" algn="just" fontAlgn="base">
              <a:buNone/>
            </a:pPr>
            <a:r>
              <a:rPr lang="en-US" b="1" dirty="0" smtClean="0">
                <a:solidFill>
                  <a:srgbClr val="0070C0"/>
                </a:solidFill>
              </a:rPr>
              <a:t>ii. Hotspots</a:t>
            </a:r>
            <a:endParaRPr lang="en-US" dirty="0" smtClean="0">
              <a:solidFill>
                <a:srgbClr val="0070C0"/>
              </a:solidFill>
            </a:endParaRPr>
          </a:p>
          <a:p>
            <a:pPr algn="just" fontAlgn="base">
              <a:buNone/>
            </a:pPr>
            <a:r>
              <a:rPr lang="en-US" sz="2800" b="1" dirty="0" smtClean="0"/>
              <a:t>Hotspots of Biodiversity in India</a:t>
            </a:r>
          </a:p>
          <a:p>
            <a:pPr lvl="0" algn="just" fontAlgn="base"/>
            <a:r>
              <a:rPr lang="en-US" sz="2800" dirty="0" smtClean="0"/>
              <a:t>Of the twenty-five hotspots of biodiversity, recognized in the world, two are found in India, which extend into the neighboring countries:</a:t>
            </a:r>
          </a:p>
          <a:p>
            <a:pPr lvl="0" algn="just" fontAlgn="base">
              <a:buNone/>
            </a:pPr>
            <a:r>
              <a:rPr lang="en-US" sz="2800" dirty="0" smtClean="0"/>
              <a:t>	I. Eastern Himalayas and </a:t>
            </a:r>
          </a:p>
          <a:p>
            <a:pPr lvl="0" algn="just" fontAlgn="base">
              <a:buNone/>
            </a:pPr>
            <a:r>
              <a:rPr lang="en-US" sz="2800" dirty="0" smtClean="0"/>
              <a:t>	II. Western Ghats</a:t>
            </a:r>
          </a:p>
          <a:p>
            <a:pPr algn="just" fontAlgn="base"/>
            <a:r>
              <a:rPr lang="en-US" sz="2800" dirty="0" smtClean="0"/>
              <a:t>The hotspots are rich in floral wealth, reptiles, amphibians, mammals and also in their endemism.</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lnSpcReduction="10000"/>
          </a:bodyPr>
          <a:lstStyle/>
          <a:p>
            <a:pPr marL="514350" indent="-514350" algn="just" fontAlgn="base">
              <a:buNone/>
            </a:pPr>
            <a:r>
              <a:rPr lang="en-US" b="1" dirty="0" smtClean="0">
                <a:solidFill>
                  <a:srgbClr val="FF0000"/>
                </a:solidFill>
              </a:rPr>
              <a:t>C. Endemism and Hotspots</a:t>
            </a:r>
          </a:p>
          <a:p>
            <a:pPr marL="571500" indent="-571500" algn="just" fontAlgn="base">
              <a:buNone/>
            </a:pPr>
            <a:r>
              <a:rPr lang="en-US" b="1" dirty="0" smtClean="0">
                <a:solidFill>
                  <a:srgbClr val="0070C0"/>
                </a:solidFill>
              </a:rPr>
              <a:t>ii. Hotspots</a:t>
            </a:r>
            <a:endParaRPr lang="en-US" dirty="0" smtClean="0">
              <a:solidFill>
                <a:srgbClr val="0070C0"/>
              </a:solidFill>
            </a:endParaRPr>
          </a:p>
          <a:p>
            <a:pPr algn="just" fontAlgn="base">
              <a:buNone/>
            </a:pPr>
            <a:r>
              <a:rPr lang="en-US" sz="1800" b="1" dirty="0" smtClean="0"/>
              <a:t>I) </a:t>
            </a:r>
            <a:r>
              <a:rPr lang="en-US" b="1" dirty="0" smtClean="0"/>
              <a:t>Eastern Himalayas:</a:t>
            </a:r>
            <a:endParaRPr lang="en-US" dirty="0" smtClean="0"/>
          </a:p>
          <a:p>
            <a:pPr lvl="0" algn="just" fontAlgn="base"/>
            <a:r>
              <a:rPr lang="en-US" dirty="0" smtClean="0"/>
              <a:t>As compared to the Western Himalayas, the Eastern Himalayan ranges are much wetter with suitable climatic conditions. </a:t>
            </a:r>
          </a:p>
          <a:p>
            <a:pPr lvl="0" algn="just" fontAlgn="base"/>
            <a:r>
              <a:rPr lang="en-US" dirty="0" smtClean="0"/>
              <a:t>This supports endemism and biodiversity. </a:t>
            </a:r>
          </a:p>
          <a:p>
            <a:pPr lvl="0" algn="just" fontAlgn="base"/>
            <a:r>
              <a:rPr lang="en-US" dirty="0" smtClean="0"/>
              <a:t>The Eastern Himalayas comprise of .parts of Nepal, Bhutan, Sikkim, </a:t>
            </a:r>
            <a:r>
              <a:rPr lang="en-US" dirty="0" err="1" smtClean="0"/>
              <a:t>Arunanchal</a:t>
            </a:r>
            <a:r>
              <a:rPr lang="en-US" dirty="0" smtClean="0"/>
              <a:t> Pradesh and extends up to Burma. </a:t>
            </a:r>
          </a:p>
          <a:p>
            <a:pPr lvl="0" algn="just" fontAlgn="base"/>
            <a:r>
              <a:rPr lang="en-US" dirty="0" smtClean="0"/>
              <a:t>The forest vegetation ranges from tropical rain forests to temperate alpine forests. </a:t>
            </a:r>
            <a:r>
              <a:rPr lang="en-US" i="1" dirty="0" smtClean="0"/>
              <a:t>Rhododendron</a:t>
            </a:r>
            <a:r>
              <a:rPr lang="en-US" dirty="0" smtClean="0"/>
              <a:t> is the dominant tree of this region.</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fontScale="92500" lnSpcReduction="10000"/>
          </a:bodyPr>
          <a:lstStyle/>
          <a:p>
            <a:pPr marL="514350" indent="-514350" algn="just" fontAlgn="base">
              <a:buNone/>
            </a:pPr>
            <a:r>
              <a:rPr lang="en-US" sz="2600" b="1" dirty="0" smtClean="0">
                <a:solidFill>
                  <a:srgbClr val="FF0000"/>
                </a:solidFill>
              </a:rPr>
              <a:t>C. Endemism and Hotspots</a:t>
            </a:r>
          </a:p>
          <a:p>
            <a:pPr marL="571500" indent="-571500" algn="just" fontAlgn="base">
              <a:buNone/>
            </a:pPr>
            <a:r>
              <a:rPr lang="en-US" sz="2600" b="1" dirty="0" smtClean="0">
                <a:solidFill>
                  <a:srgbClr val="0070C0"/>
                </a:solidFill>
              </a:rPr>
              <a:t>ii. Hotspots</a:t>
            </a:r>
            <a:endParaRPr lang="en-US" sz="2600" dirty="0" smtClean="0">
              <a:solidFill>
                <a:srgbClr val="0070C0"/>
              </a:solidFill>
            </a:endParaRPr>
          </a:p>
          <a:p>
            <a:pPr marL="400050" indent="-400050" algn="just" fontAlgn="base">
              <a:buAutoNum type="romanUcParenR"/>
            </a:pPr>
            <a:r>
              <a:rPr lang="en-US" sz="2800" b="1" dirty="0" smtClean="0"/>
              <a:t>Eastern Himalayas:</a:t>
            </a:r>
          </a:p>
          <a:p>
            <a:pPr marL="284163" indent="-284163" algn="just" fontAlgn="base"/>
            <a:r>
              <a:rPr lang="en-US" sz="2800" dirty="0" smtClean="0"/>
              <a:t>The topography in the Eastern Himalayan region is quite varied that helps biodiversity and endemism. </a:t>
            </a:r>
          </a:p>
          <a:p>
            <a:pPr lvl="0" algn="just" fontAlgn="base"/>
            <a:r>
              <a:rPr lang="en-US" sz="2800" dirty="0" smtClean="0"/>
              <a:t>The mountains and valleys support the virgin forests which are rich in many endemic plant species. </a:t>
            </a:r>
          </a:p>
          <a:p>
            <a:pPr lvl="0" algn="just" fontAlgn="base"/>
            <a:r>
              <a:rPr lang="en-US" sz="2800" dirty="0" smtClean="0"/>
              <a:t>In the Indian part of the Eastern Himalayan hotspot, about 5800 plant species are found of which around 2000 are endemic. </a:t>
            </a:r>
          </a:p>
          <a:p>
            <a:pPr algn="just" fontAlgn="base">
              <a:buNone/>
            </a:pPr>
            <a:r>
              <a:rPr lang="en-US" sz="2800" b="1" dirty="0" smtClean="0"/>
              <a:t> </a:t>
            </a:r>
            <a:endParaRPr lang="en-US" sz="2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lnSpcReduction="10000"/>
          </a:bodyPr>
          <a:lstStyle/>
          <a:p>
            <a:pPr marL="514350" lvl="0" indent="-514350" algn="just" fontAlgn="base">
              <a:buAutoNum type="alphaUcPeriod"/>
            </a:pPr>
            <a:r>
              <a:rPr lang="en-US" sz="3200" b="1" dirty="0" smtClean="0">
                <a:solidFill>
                  <a:srgbClr val="FF0000"/>
                </a:solidFill>
              </a:rPr>
              <a:t>Types of Biodiversity-</a:t>
            </a:r>
            <a:endParaRPr lang="en-US" sz="3200" dirty="0" smtClean="0">
              <a:solidFill>
                <a:srgbClr val="FF0000"/>
              </a:solidFill>
            </a:endParaRPr>
          </a:p>
          <a:p>
            <a:pPr marL="457200" indent="-457200" algn="just" fontAlgn="base">
              <a:buNone/>
            </a:pPr>
            <a:r>
              <a:rPr lang="en-US" b="1" dirty="0" smtClean="0">
                <a:solidFill>
                  <a:srgbClr val="002060"/>
                </a:solidFill>
              </a:rPr>
              <a:t>1. Species Diversity:</a:t>
            </a:r>
          </a:p>
          <a:p>
            <a:pPr marL="284163" lvl="0" indent="-284163" algn="just" fontAlgn="base"/>
            <a:r>
              <a:rPr lang="en-US" sz="2800" dirty="0" smtClean="0"/>
              <a:t>It includes all the species on Earth, ranging from microorganisms such as bacteria, viruses to plants like fungi, algae, bryophytes, </a:t>
            </a:r>
            <a:r>
              <a:rPr lang="en-US" sz="2800" dirty="0" err="1" smtClean="0"/>
              <a:t>pteridophytes</a:t>
            </a:r>
            <a:r>
              <a:rPr lang="en-US" sz="2800" dirty="0" smtClean="0"/>
              <a:t>, gymnosperms, angiosperms and all the species of animals including unicellular </a:t>
            </a:r>
            <a:r>
              <a:rPr lang="en-US" sz="2800" dirty="0" err="1" smtClean="0"/>
              <a:t>protozoans</a:t>
            </a:r>
            <a:r>
              <a:rPr lang="en-US" sz="2800" dirty="0" smtClean="0"/>
              <a:t> to mammals. </a:t>
            </a:r>
          </a:p>
          <a:p>
            <a:pPr marL="284163" indent="-284163" algn="just" fontAlgn="base"/>
            <a:r>
              <a:rPr lang="en-US" sz="2800" dirty="0" smtClean="0"/>
              <a:t>In species diversity, certain regions support a more diverse populations than others. </a:t>
            </a:r>
          </a:p>
          <a:p>
            <a:pPr marL="457200" indent="-457200" algn="just">
              <a:buNone/>
            </a:pP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a:bodyPr>
          <a:lstStyle/>
          <a:p>
            <a:pPr marL="514350" indent="-514350" algn="just" fontAlgn="base">
              <a:buNone/>
            </a:pPr>
            <a:r>
              <a:rPr lang="en-US" sz="2600" b="1" dirty="0" smtClean="0">
                <a:solidFill>
                  <a:srgbClr val="FF0000"/>
                </a:solidFill>
              </a:rPr>
              <a:t>C. Endemism and Hotspots</a:t>
            </a:r>
          </a:p>
          <a:p>
            <a:pPr marL="571500" indent="-571500" algn="just" fontAlgn="base">
              <a:buNone/>
            </a:pPr>
            <a:r>
              <a:rPr lang="en-US" sz="2600" b="1" dirty="0" smtClean="0">
                <a:solidFill>
                  <a:srgbClr val="0070C0"/>
                </a:solidFill>
              </a:rPr>
              <a:t>ii. Hotspots</a:t>
            </a:r>
            <a:endParaRPr lang="en-US" sz="2600" dirty="0" smtClean="0">
              <a:solidFill>
                <a:srgbClr val="0070C0"/>
              </a:solidFill>
            </a:endParaRPr>
          </a:p>
          <a:p>
            <a:pPr marL="400050" indent="-400050" algn="just" fontAlgn="base">
              <a:buAutoNum type="romanUcParenR"/>
            </a:pPr>
            <a:r>
              <a:rPr lang="en-US" sz="2800" b="1" dirty="0" smtClean="0"/>
              <a:t>Eastern Himalayas:</a:t>
            </a:r>
          </a:p>
          <a:p>
            <a:pPr lvl="0" algn="just" fontAlgn="base"/>
            <a:r>
              <a:rPr lang="en-US" sz="2800" dirty="0" smtClean="0"/>
              <a:t>Sikkim is one of the most blessed Indian states so far as endemism is concede; 60% endemic species are found to the region.</a:t>
            </a:r>
          </a:p>
          <a:p>
            <a:pPr lvl="0" algn="just" fontAlgn="base"/>
            <a:r>
              <a:rPr lang="en-US" sz="2800" dirty="0" err="1" smtClean="0"/>
              <a:t>Palaeobotanists</a:t>
            </a:r>
            <a:r>
              <a:rPr lang="en-US" sz="2800" dirty="0" smtClean="0"/>
              <a:t> consider the Indo-Burma region to be one of the </a:t>
            </a:r>
            <a:r>
              <a:rPr lang="en-US" sz="2800" dirty="0" err="1" smtClean="0"/>
              <a:t>centres</a:t>
            </a:r>
            <a:r>
              <a:rPr lang="en-US" sz="2800" dirty="0" smtClean="0"/>
              <a:t> of origin for the flowering plants (angiosperms).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lnSpcReduction="10000"/>
          </a:bodyPr>
          <a:lstStyle/>
          <a:p>
            <a:pPr marL="514350" indent="-514350" algn="just" fontAlgn="base">
              <a:buNone/>
            </a:pPr>
            <a:r>
              <a:rPr lang="en-US" sz="2600" b="1" dirty="0" smtClean="0">
                <a:solidFill>
                  <a:srgbClr val="FF0000"/>
                </a:solidFill>
              </a:rPr>
              <a:t>C. Endemism and Hotspots</a:t>
            </a:r>
          </a:p>
          <a:p>
            <a:pPr marL="571500" indent="-571500" algn="just" fontAlgn="base">
              <a:buNone/>
            </a:pPr>
            <a:r>
              <a:rPr lang="en-US" sz="2600" b="1" dirty="0" smtClean="0">
                <a:solidFill>
                  <a:srgbClr val="0070C0"/>
                </a:solidFill>
              </a:rPr>
              <a:t>ii. Hotspots</a:t>
            </a:r>
            <a:endParaRPr lang="en-US" sz="2600" dirty="0" smtClean="0">
              <a:solidFill>
                <a:srgbClr val="0070C0"/>
              </a:solidFill>
            </a:endParaRPr>
          </a:p>
          <a:p>
            <a:pPr marL="400050" indent="-400050" algn="just" fontAlgn="base">
              <a:buAutoNum type="romanUcParenR"/>
            </a:pPr>
            <a:r>
              <a:rPr lang="en-US" sz="2800" b="1" dirty="0" smtClean="0"/>
              <a:t>Eastern Himalayas:</a:t>
            </a:r>
          </a:p>
          <a:p>
            <a:pPr lvl="0" algn="just" fontAlgn="base"/>
            <a:r>
              <a:rPr lang="en-US" sz="2800" dirty="0" smtClean="0"/>
              <a:t>Many primitive angiosperm families occurring there, such as </a:t>
            </a:r>
            <a:r>
              <a:rPr lang="en-US" sz="2800" dirty="0" err="1" smtClean="0"/>
              <a:t>Magnoliaceae</a:t>
            </a:r>
            <a:r>
              <a:rPr lang="en-US" sz="2800" dirty="0" smtClean="0"/>
              <a:t>, </a:t>
            </a:r>
            <a:r>
              <a:rPr lang="en-US" sz="2800" dirty="0" err="1" smtClean="0"/>
              <a:t>Winteraceae</a:t>
            </a:r>
            <a:r>
              <a:rPr lang="en-US" sz="2800" dirty="0" smtClean="0"/>
              <a:t>, etc. support this contention. </a:t>
            </a:r>
          </a:p>
          <a:p>
            <a:pPr lvl="0" algn="just" fontAlgn="base"/>
            <a:r>
              <a:rPr lang="en-US" sz="2800" dirty="0" smtClean="0"/>
              <a:t>The Eastern Himalayas are home to around 8000 species of angiosperms of which nearly 40% are endemic. </a:t>
            </a:r>
          </a:p>
          <a:p>
            <a:pPr lvl="0" algn="just" fontAlgn="base"/>
            <a:r>
              <a:rPr lang="en-US" sz="2800" dirty="0" smtClean="0"/>
              <a:t>The characteristic floras are </a:t>
            </a:r>
            <a:r>
              <a:rPr lang="en-US" sz="2800" i="1" dirty="0" smtClean="0"/>
              <a:t>Rhododendron, </a:t>
            </a:r>
            <a:r>
              <a:rPr lang="en-US" sz="2800" i="1" dirty="0" err="1" smtClean="0"/>
              <a:t>Alnus</a:t>
            </a:r>
            <a:r>
              <a:rPr lang="en-US" sz="2800" i="1" dirty="0" smtClean="0"/>
              <a:t>, </a:t>
            </a:r>
            <a:r>
              <a:rPr lang="en-US" sz="2800" i="1" dirty="0" err="1" smtClean="0"/>
              <a:t>Betula</a:t>
            </a:r>
            <a:r>
              <a:rPr lang="en-US" sz="2800" i="1" dirty="0" smtClean="0"/>
              <a:t>, Magnolia,</a:t>
            </a:r>
            <a:r>
              <a:rPr lang="en-US" sz="2800" dirty="0" smtClean="0"/>
              <a:t> etc.</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fontScale="92500" lnSpcReduction="20000"/>
          </a:bodyPr>
          <a:lstStyle/>
          <a:p>
            <a:pPr marL="514350" indent="-514350" algn="just" fontAlgn="base">
              <a:buNone/>
            </a:pPr>
            <a:r>
              <a:rPr lang="en-US" sz="3200" b="1" dirty="0" smtClean="0">
                <a:solidFill>
                  <a:srgbClr val="FF0000"/>
                </a:solidFill>
              </a:rPr>
              <a:t>C. Endemism and Hotspots</a:t>
            </a:r>
          </a:p>
          <a:p>
            <a:pPr marL="571500" indent="-571500" algn="just" fontAlgn="base">
              <a:buNone/>
            </a:pPr>
            <a:r>
              <a:rPr lang="en-US" sz="3200" b="1" dirty="0" smtClean="0">
                <a:solidFill>
                  <a:srgbClr val="0070C0"/>
                </a:solidFill>
              </a:rPr>
              <a:t>ii. Hotspots</a:t>
            </a:r>
            <a:endParaRPr lang="en-US" sz="3200" dirty="0" smtClean="0">
              <a:solidFill>
                <a:srgbClr val="0070C0"/>
              </a:solidFill>
            </a:endParaRPr>
          </a:p>
          <a:p>
            <a:pPr algn="just" fontAlgn="base">
              <a:buNone/>
            </a:pPr>
            <a:r>
              <a:rPr lang="en-US" sz="3200" b="1" dirty="0" smtClean="0"/>
              <a:t>II) Western Ghats:</a:t>
            </a:r>
            <a:endParaRPr lang="en-US" sz="3200" dirty="0" smtClean="0"/>
          </a:p>
          <a:p>
            <a:pPr lvl="0" algn="just" fontAlgn="base"/>
            <a:r>
              <a:rPr lang="en-US" sz="3200" dirty="0" smtClean="0"/>
              <a:t>The Western Ghats run parallel to the west coast of India and constitute more than 16,000 km strip of forests in the states of Maharashtra, Goa, Karnataka, Tamil Nadu and Kerala. </a:t>
            </a:r>
          </a:p>
          <a:p>
            <a:pPr lvl="0" algn="just" fontAlgn="base"/>
            <a:r>
              <a:rPr lang="en-US" sz="3200" dirty="0" smtClean="0"/>
              <a:t>Locally they are also known as the </a:t>
            </a:r>
            <a:r>
              <a:rPr lang="en-US" sz="3200" dirty="0" err="1" smtClean="0"/>
              <a:t>Sahyadris</a:t>
            </a:r>
            <a:r>
              <a:rPr lang="en-US" sz="3200" dirty="0" smtClean="0"/>
              <a:t>. </a:t>
            </a:r>
          </a:p>
          <a:p>
            <a:pPr lvl="0" algn="just" fontAlgn="base"/>
            <a:r>
              <a:rPr lang="en-US" sz="3200" dirty="0" smtClean="0"/>
              <a:t>The Western Ghats are </a:t>
            </a:r>
            <a:r>
              <a:rPr lang="en-US" sz="3200" dirty="0" err="1" smtClean="0"/>
              <a:t>characterised</a:t>
            </a:r>
            <a:r>
              <a:rPr lang="en-US" sz="3200" dirty="0" smtClean="0"/>
              <a:t> by low hills.</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a:bodyPr>
          <a:lstStyle/>
          <a:p>
            <a:pPr marL="514350" indent="-514350" algn="just" fontAlgn="base">
              <a:buNone/>
            </a:pPr>
            <a:r>
              <a:rPr lang="en-US" sz="3200" b="1" dirty="0" smtClean="0">
                <a:solidFill>
                  <a:srgbClr val="FF0000"/>
                </a:solidFill>
              </a:rPr>
              <a:t>C. Endemism and Hotspots</a:t>
            </a:r>
          </a:p>
          <a:p>
            <a:pPr marL="571500" indent="-571500" algn="just" fontAlgn="base">
              <a:buNone/>
            </a:pPr>
            <a:r>
              <a:rPr lang="en-US" sz="3200" b="1" dirty="0" smtClean="0">
                <a:solidFill>
                  <a:srgbClr val="0070C0"/>
                </a:solidFill>
              </a:rPr>
              <a:t>ii. Hotspots</a:t>
            </a:r>
            <a:endParaRPr lang="en-US" sz="3200" dirty="0" smtClean="0">
              <a:solidFill>
                <a:srgbClr val="0070C0"/>
              </a:solidFill>
            </a:endParaRPr>
          </a:p>
          <a:p>
            <a:pPr algn="just" fontAlgn="base">
              <a:buNone/>
            </a:pPr>
            <a:r>
              <a:rPr lang="en-US" b="1" dirty="0" smtClean="0"/>
              <a:t>II) Western Ghats:</a:t>
            </a:r>
            <a:endParaRPr lang="en-US" dirty="0" smtClean="0"/>
          </a:p>
          <a:p>
            <a:pPr lvl="0" algn="just" fontAlgn="base"/>
            <a:r>
              <a:rPr lang="en-US" dirty="0" smtClean="0"/>
              <a:t>The Western Ghats by virtue of having a humid tropical climate and geological stability supports one of the most biodiversity rich areas of the country. </a:t>
            </a:r>
          </a:p>
          <a:p>
            <a:pPr lvl="0" algn="just" fontAlgn="base"/>
            <a:r>
              <a:rPr lang="en-US" dirty="0" smtClean="0"/>
              <a:t>According to an estimate, of the 17,000 flowering plants species reported from India, more than 4,500 occur in the Western Ghats region. </a:t>
            </a:r>
          </a:p>
          <a:p>
            <a:pPr lvl="0" algn="just" fontAlgn="base"/>
            <a:r>
              <a:rPr lang="en-US" dirty="0" smtClean="0"/>
              <a:t>The Botanical Survey of India has listed 518 endangered species endemic to Western Ghats.</a:t>
            </a:r>
          </a:p>
          <a:p>
            <a:pPr marL="514350" indent="-514350" algn="just" fontAlgn="base">
              <a:buNone/>
            </a:pPr>
            <a:endParaRPr lang="en-US" sz="4000" b="1" dirty="0" smtClean="0">
              <a:solidFill>
                <a:srgbClr val="FF0000"/>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fontScale="92500" lnSpcReduction="20000"/>
          </a:bodyPr>
          <a:lstStyle/>
          <a:p>
            <a:pPr marL="514350" indent="-514350" algn="just" fontAlgn="base">
              <a:buNone/>
            </a:pPr>
            <a:r>
              <a:rPr lang="en-US" sz="3200" b="1" dirty="0" smtClean="0">
                <a:solidFill>
                  <a:srgbClr val="FF0000"/>
                </a:solidFill>
              </a:rPr>
              <a:t>C. Endemism and Hotspots</a:t>
            </a:r>
          </a:p>
          <a:p>
            <a:pPr marL="571500" indent="-571500" algn="just" fontAlgn="base">
              <a:buNone/>
            </a:pPr>
            <a:r>
              <a:rPr lang="en-US" sz="3200" b="1" dirty="0" smtClean="0">
                <a:solidFill>
                  <a:srgbClr val="0070C0"/>
                </a:solidFill>
              </a:rPr>
              <a:t>ii. Hotspots</a:t>
            </a:r>
            <a:endParaRPr lang="en-US" sz="3200" dirty="0" smtClean="0">
              <a:solidFill>
                <a:srgbClr val="0070C0"/>
              </a:solidFill>
            </a:endParaRPr>
          </a:p>
          <a:p>
            <a:pPr algn="just" fontAlgn="base">
              <a:buNone/>
            </a:pPr>
            <a:r>
              <a:rPr lang="en-US" sz="2800" b="1" dirty="0" smtClean="0"/>
              <a:t>II) Western Ghats:</a:t>
            </a:r>
            <a:endParaRPr lang="en-US" sz="2800" dirty="0" smtClean="0"/>
          </a:p>
          <a:p>
            <a:pPr lvl="0" algn="just" fontAlgn="base"/>
            <a:r>
              <a:rPr lang="en-US" sz="2800" dirty="0" smtClean="0"/>
              <a:t>The dominating plant families are </a:t>
            </a:r>
            <a:r>
              <a:rPr lang="en-US" sz="2800" dirty="0" err="1" smtClean="0"/>
              <a:t>Acanthaceae</a:t>
            </a:r>
            <a:r>
              <a:rPr lang="en-US" sz="2800" dirty="0" smtClean="0"/>
              <a:t>, </a:t>
            </a:r>
            <a:r>
              <a:rPr lang="en-US" sz="2800" dirty="0" err="1" smtClean="0"/>
              <a:t>Graminae</a:t>
            </a:r>
            <a:r>
              <a:rPr lang="en-US" sz="2800" dirty="0" smtClean="0"/>
              <a:t>, </a:t>
            </a:r>
            <a:r>
              <a:rPr lang="en-US" sz="2800" dirty="0" err="1" smtClean="0"/>
              <a:t>Orchidaceae</a:t>
            </a:r>
            <a:r>
              <a:rPr lang="en-US" sz="2800" dirty="0" smtClean="0"/>
              <a:t>, </a:t>
            </a:r>
            <a:r>
              <a:rPr lang="en-US" sz="2800" dirty="0" err="1" smtClean="0"/>
              <a:t>Rubiaceae</a:t>
            </a:r>
            <a:r>
              <a:rPr lang="en-US" sz="2800" dirty="0" smtClean="0"/>
              <a:t>, </a:t>
            </a:r>
            <a:r>
              <a:rPr lang="en-US" sz="2800" dirty="0" err="1" smtClean="0"/>
              <a:t>Labiatae</a:t>
            </a:r>
            <a:r>
              <a:rPr lang="en-US" sz="2800" dirty="0" smtClean="0"/>
              <a:t>, </a:t>
            </a:r>
            <a:r>
              <a:rPr lang="en-US" sz="2800" dirty="0" err="1" smtClean="0"/>
              <a:t>Compositeae</a:t>
            </a:r>
            <a:r>
              <a:rPr lang="en-US" sz="2800" dirty="0" smtClean="0"/>
              <a:t> and </a:t>
            </a:r>
            <a:r>
              <a:rPr lang="en-US" sz="2800" dirty="0" err="1" smtClean="0"/>
              <a:t>Leguminoseae</a:t>
            </a:r>
            <a:r>
              <a:rPr lang="en-US" sz="2800" dirty="0" smtClean="0"/>
              <a:t>. </a:t>
            </a:r>
          </a:p>
          <a:p>
            <a:pPr lvl="0" algn="just" fontAlgn="base"/>
            <a:r>
              <a:rPr lang="en-US" sz="2800" dirty="0" smtClean="0"/>
              <a:t>More than 200 species of rare orchids, many of them are endemic, are found in Western Ghats. </a:t>
            </a:r>
          </a:p>
          <a:p>
            <a:pPr lvl="0" algn="just" fontAlgn="base"/>
            <a:r>
              <a:rPr lang="en-US" sz="2800" dirty="0" smtClean="0"/>
              <a:t>Many economically important plants such as banana, rice, black pepper, ginger, etc. have spread to other parts of the country from here.</a:t>
            </a:r>
          </a:p>
          <a:p>
            <a:pPr marL="514350" indent="-514350" algn="just" fontAlgn="base"/>
            <a:endParaRPr lang="en-US" sz="3200" b="1" dirty="0" smtClean="0">
              <a:solidFill>
                <a:srgbClr val="FF0000"/>
              </a:solidFill>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fontScale="92500" lnSpcReduction="20000"/>
          </a:bodyPr>
          <a:lstStyle/>
          <a:p>
            <a:pPr algn="just" fontAlgn="base">
              <a:buNone/>
            </a:pPr>
            <a:r>
              <a:rPr lang="en-US" sz="3200" b="1" dirty="0" smtClean="0">
                <a:solidFill>
                  <a:srgbClr val="FF0000"/>
                </a:solidFill>
              </a:rPr>
              <a:t>D. Threatened Species</a:t>
            </a:r>
            <a:endParaRPr lang="en-US" sz="3200" dirty="0" smtClean="0">
              <a:solidFill>
                <a:srgbClr val="FF0000"/>
              </a:solidFill>
            </a:endParaRPr>
          </a:p>
          <a:p>
            <a:pPr lvl="0" algn="just"/>
            <a:r>
              <a:rPr lang="en-US" sz="3200" dirty="0" smtClean="0"/>
              <a:t>The threatened species are the species which are rare and are in stage of being extinct in near future.</a:t>
            </a:r>
          </a:p>
          <a:p>
            <a:pPr lvl="0" algn="just"/>
            <a:r>
              <a:rPr lang="en-US" sz="3200" dirty="0" smtClean="0"/>
              <a:t>The threatened species list is given by IUCN (International Union for Conservation of Nature).</a:t>
            </a:r>
          </a:p>
          <a:p>
            <a:pPr lvl="0" algn="just"/>
            <a:r>
              <a:rPr lang="en-US" sz="3200" dirty="0" smtClean="0"/>
              <a:t>IUCN list of threatened species is known as Red data list. </a:t>
            </a:r>
          </a:p>
          <a:p>
            <a:pPr lvl="0" algn="just"/>
            <a:r>
              <a:rPr lang="en-US" sz="3200" dirty="0" smtClean="0"/>
              <a:t>Of the 130,000 tropical plant species, some 60,000 are threatened and at risk of extinction within the next half- century. </a:t>
            </a:r>
          </a:p>
          <a:p>
            <a:pPr marL="514350" indent="-514350" algn="just" fontAlgn="base"/>
            <a:endParaRPr lang="en-US" sz="3200" b="1" dirty="0" smtClean="0">
              <a:solidFill>
                <a:srgbClr val="FF0000"/>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fontScale="92500" lnSpcReduction="20000"/>
          </a:bodyPr>
          <a:lstStyle/>
          <a:p>
            <a:pPr algn="just" fontAlgn="base">
              <a:buNone/>
            </a:pPr>
            <a:r>
              <a:rPr lang="en-US" sz="3200" b="1" dirty="0" smtClean="0">
                <a:solidFill>
                  <a:srgbClr val="FF0000"/>
                </a:solidFill>
              </a:rPr>
              <a:t>D. Threatened Species</a:t>
            </a:r>
            <a:endParaRPr lang="en-US" sz="3200" dirty="0" smtClean="0">
              <a:solidFill>
                <a:srgbClr val="FF0000"/>
              </a:solidFill>
            </a:endParaRPr>
          </a:p>
          <a:p>
            <a:pPr lvl="0" algn="just"/>
            <a:r>
              <a:rPr lang="en-US" sz="3200" dirty="0" smtClean="0"/>
              <a:t>Of the 80,000 temperate plant species, about 8,000 are threatened.</a:t>
            </a:r>
          </a:p>
          <a:p>
            <a:pPr lvl="0" algn="just"/>
            <a:r>
              <a:rPr lang="en-US" sz="3200" dirty="0" smtClean="0"/>
              <a:t>In a more recent estimate, a total of 26,106 species of plants were considered threatened. </a:t>
            </a:r>
          </a:p>
          <a:p>
            <a:pPr lvl="0" algn="just"/>
            <a:r>
              <a:rPr lang="en-US" sz="3200" dirty="0" smtClean="0"/>
              <a:t>This number account for 8% of the world’s plant species. </a:t>
            </a:r>
          </a:p>
          <a:p>
            <a:pPr algn="just"/>
            <a:r>
              <a:rPr lang="en-US" sz="3200" dirty="0" smtClean="0"/>
              <a:t>Of these, 3,632 species of plants are endangered, 5687 are Vulnerable, 11485 are Rare and 5302 are Indeterminate.</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fontScale="77500" lnSpcReduction="20000"/>
          </a:bodyPr>
          <a:lstStyle/>
          <a:p>
            <a:pPr algn="just" fontAlgn="base">
              <a:buNone/>
            </a:pPr>
            <a:r>
              <a:rPr lang="en-US" sz="3200" b="1" dirty="0" smtClean="0">
                <a:solidFill>
                  <a:srgbClr val="FF0000"/>
                </a:solidFill>
              </a:rPr>
              <a:t>E. Threats to Biodiversity </a:t>
            </a:r>
          </a:p>
          <a:p>
            <a:pPr algn="just" fontAlgn="base">
              <a:buNone/>
            </a:pPr>
            <a:r>
              <a:rPr lang="en-US" sz="3200" b="1" dirty="0" smtClean="0">
                <a:solidFill>
                  <a:srgbClr val="FF0000"/>
                </a:solidFill>
              </a:rPr>
              <a:t>	(Causes for loss of biodiversity)</a:t>
            </a:r>
            <a:endParaRPr lang="en-US" sz="3200" dirty="0" smtClean="0">
              <a:solidFill>
                <a:srgbClr val="FF0000"/>
              </a:solidFill>
            </a:endParaRPr>
          </a:p>
          <a:p>
            <a:pPr fontAlgn="base"/>
            <a:r>
              <a:rPr lang="en-US" sz="3200" dirty="0" smtClean="0"/>
              <a:t>Major threats/causes for the loss of biodiversity are-</a:t>
            </a:r>
          </a:p>
          <a:p>
            <a:pPr marL="514350" indent="-514350" fontAlgn="base">
              <a:buNone/>
            </a:pPr>
            <a:r>
              <a:rPr lang="en-US" sz="3200" dirty="0" smtClean="0"/>
              <a:t>(1) Destruction of Habitat	</a:t>
            </a:r>
          </a:p>
          <a:p>
            <a:pPr marL="514350" indent="-514350" fontAlgn="base">
              <a:buNone/>
            </a:pPr>
            <a:r>
              <a:rPr lang="en-US" sz="3200" dirty="0" smtClean="0"/>
              <a:t>(2) Hunting	</a:t>
            </a:r>
          </a:p>
          <a:p>
            <a:pPr fontAlgn="base">
              <a:buNone/>
            </a:pPr>
            <a:r>
              <a:rPr lang="en-US" sz="3200" dirty="0" smtClean="0"/>
              <a:t>(3) Exploitation of Selected Species	</a:t>
            </a:r>
          </a:p>
          <a:p>
            <a:pPr fontAlgn="base">
              <a:buNone/>
            </a:pPr>
            <a:r>
              <a:rPr lang="en-US" sz="3200" dirty="0" smtClean="0"/>
              <a:t>(4) Habitat Fragmentation	</a:t>
            </a:r>
          </a:p>
          <a:p>
            <a:pPr fontAlgn="base">
              <a:buNone/>
            </a:pPr>
            <a:r>
              <a:rPr lang="en-US" sz="3200" dirty="0" smtClean="0"/>
              <a:t>(5) Collection for Zoo and Research	</a:t>
            </a:r>
          </a:p>
          <a:p>
            <a:pPr fontAlgn="base">
              <a:buNone/>
            </a:pPr>
            <a:r>
              <a:rPr lang="en-US" sz="3200" dirty="0" smtClean="0"/>
              <a:t>(6) Introduction of Exotic Species</a:t>
            </a:r>
          </a:p>
          <a:p>
            <a:pPr fontAlgn="base">
              <a:buNone/>
            </a:pPr>
            <a:r>
              <a:rPr lang="en-US" sz="3200" dirty="0" smtClean="0"/>
              <a:t>(7) Pollution						</a:t>
            </a:r>
          </a:p>
          <a:p>
            <a:pPr fontAlgn="base">
              <a:buNone/>
            </a:pPr>
            <a:r>
              <a:rPr lang="en-US" sz="3200" dirty="0" smtClean="0"/>
              <a:t>(8) Control of Pests and Predators		</a:t>
            </a:r>
          </a:p>
          <a:p>
            <a:pPr fontAlgn="base">
              <a:buNone/>
            </a:pPr>
            <a:r>
              <a:rPr lang="en-US" sz="3200" dirty="0" smtClean="0"/>
              <a:t>(9) Natural Calamities				</a:t>
            </a:r>
          </a:p>
          <a:p>
            <a:pPr fontAlgn="base">
              <a:buNone/>
            </a:pPr>
            <a:r>
              <a:rPr lang="en-US" sz="3200" dirty="0" smtClean="0"/>
              <a:t>(10) Other Factors.</a:t>
            </a:r>
            <a:endParaRPr lang="en-US" sz="3200"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fontScale="92500"/>
          </a:bodyPr>
          <a:lstStyle/>
          <a:p>
            <a:pPr algn="just" fontAlgn="base">
              <a:buNone/>
            </a:pPr>
            <a:r>
              <a:rPr lang="en-US" sz="2300" b="1" dirty="0" smtClean="0">
                <a:solidFill>
                  <a:srgbClr val="FF0000"/>
                </a:solidFill>
              </a:rPr>
              <a:t>E. Threats to Biodiversity (Causes for loss of biodiversity)</a:t>
            </a:r>
          </a:p>
          <a:p>
            <a:pPr algn="just" fontAlgn="base">
              <a:buNone/>
            </a:pPr>
            <a:r>
              <a:rPr lang="en-US" sz="3200" b="1" dirty="0" smtClean="0">
                <a:solidFill>
                  <a:srgbClr val="7030A0"/>
                </a:solidFill>
              </a:rPr>
              <a:t>1. Destruction of Habitat:</a:t>
            </a:r>
            <a:endParaRPr lang="en-US" sz="3200" b="1" i="1" dirty="0" smtClean="0">
              <a:solidFill>
                <a:srgbClr val="7030A0"/>
              </a:solidFill>
            </a:endParaRPr>
          </a:p>
          <a:p>
            <a:pPr lvl="0" algn="just" fontAlgn="base"/>
            <a:r>
              <a:rPr lang="en-US" sz="3200" dirty="0" smtClean="0"/>
              <a:t>The natural habitat may be destroyed by man for his settlement, agriculture, mining, industries, </a:t>
            </a:r>
            <a:r>
              <a:rPr lang="en-US" sz="3000" dirty="0" smtClean="0"/>
              <a:t>highway construction,</a:t>
            </a:r>
            <a:r>
              <a:rPr lang="en-US" sz="3200" dirty="0" smtClean="0"/>
              <a:t> dam building etc.</a:t>
            </a:r>
          </a:p>
          <a:p>
            <a:pPr lvl="0" algn="just" fontAlgn="base"/>
            <a:r>
              <a:rPr lang="en-US" sz="3200" dirty="0" smtClean="0"/>
              <a:t>As a consequence, the species must either adapt to the changes in the environment, move elsewhere or may succumb to predation, starvation or disease and eventually die. </a:t>
            </a:r>
          </a:p>
          <a:p>
            <a:pPr algn="just" fontAlgn="base">
              <a:buNone/>
            </a:pPr>
            <a:endParaRPr lang="en-US" sz="3200" dirty="0" smtClean="0">
              <a:solidFill>
                <a:srgbClr val="FF0000"/>
              </a:solidFill>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lnSpcReduction="10000"/>
          </a:bodyPr>
          <a:lstStyle/>
          <a:p>
            <a:pPr algn="just" fontAlgn="base">
              <a:buNone/>
            </a:pPr>
            <a:r>
              <a:rPr lang="en-US" sz="2300" b="1" dirty="0" smtClean="0">
                <a:solidFill>
                  <a:srgbClr val="FF0000"/>
                </a:solidFill>
              </a:rPr>
              <a:t>E. Threats to Biodiversity (Causes for loss of biodiversity)</a:t>
            </a:r>
          </a:p>
          <a:p>
            <a:pPr marL="514350" indent="-514350" fontAlgn="base">
              <a:buAutoNum type="arabicPeriod"/>
            </a:pPr>
            <a:r>
              <a:rPr lang="en-US" sz="3200" b="1" dirty="0" smtClean="0">
                <a:solidFill>
                  <a:srgbClr val="7030A0"/>
                </a:solidFill>
              </a:rPr>
              <a:t>Destruction of Habitat:</a:t>
            </a:r>
            <a:endParaRPr lang="en-US" sz="3200" b="1" i="1" dirty="0" smtClean="0">
              <a:solidFill>
                <a:srgbClr val="7030A0"/>
              </a:solidFill>
            </a:endParaRPr>
          </a:p>
          <a:p>
            <a:pPr marL="514350" indent="-514350" algn="just" fontAlgn="base"/>
            <a:r>
              <a:rPr lang="en-US" sz="3600" dirty="0" smtClean="0"/>
              <a:t>Several rare butterfly species are facing extinction due to habitat destruction in the Western Ghats.</a:t>
            </a:r>
          </a:p>
          <a:p>
            <a:pPr marL="514350" indent="-514350" algn="just" fontAlgn="base"/>
            <a:r>
              <a:rPr lang="en-US" sz="3600" dirty="0" smtClean="0"/>
              <a:t>Of the 370 butterfly species available in the Ghats, around 70 are at the brink of extinction.</a:t>
            </a:r>
          </a:p>
          <a:p>
            <a:pPr algn="just" fontAlgn="base">
              <a:buNone/>
            </a:pPr>
            <a:endParaRPr lang="en-US" sz="3200" dirty="0" smtClean="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lnSpcReduction="10000"/>
          </a:bodyPr>
          <a:lstStyle/>
          <a:p>
            <a:pPr marL="514350" lvl="0" indent="-514350" algn="just" fontAlgn="base">
              <a:buAutoNum type="alphaUcPeriod"/>
            </a:pPr>
            <a:r>
              <a:rPr lang="en-US" sz="3200" b="1" dirty="0" smtClean="0">
                <a:solidFill>
                  <a:srgbClr val="FF0000"/>
                </a:solidFill>
              </a:rPr>
              <a:t>Types of Biodiversity-</a:t>
            </a:r>
            <a:endParaRPr lang="en-US" sz="3200" dirty="0" smtClean="0">
              <a:solidFill>
                <a:srgbClr val="FF0000"/>
              </a:solidFill>
            </a:endParaRPr>
          </a:p>
          <a:p>
            <a:pPr marL="457200" indent="-457200" algn="just" fontAlgn="base">
              <a:buNone/>
            </a:pPr>
            <a:r>
              <a:rPr lang="en-US" b="1" dirty="0" smtClean="0">
                <a:solidFill>
                  <a:srgbClr val="002060"/>
                </a:solidFill>
              </a:rPr>
              <a:t>1. Species Diversity:</a:t>
            </a:r>
            <a:endParaRPr lang="en-US" dirty="0" smtClean="0"/>
          </a:p>
          <a:p>
            <a:pPr lvl="0" algn="just" fontAlgn="base"/>
            <a:r>
              <a:rPr lang="en-US" sz="2800" dirty="0" smtClean="0"/>
              <a:t>Regions that are rich in nutrients and have well balanced climatic factors, such as moderate temperature, proper light and adequate rainfall, show high degree of diversity in their life forms. </a:t>
            </a:r>
          </a:p>
          <a:p>
            <a:pPr lvl="0" algn="just" fontAlgn="base"/>
            <a:r>
              <a:rPr lang="en-US" sz="2800" dirty="0" smtClean="0"/>
              <a:t>The tropical areas support more diverse plant and animal communities than the desert and polar areas, as for examples, tropical forest has a higher species diversity as compared to a timber plantation. </a:t>
            </a:r>
          </a:p>
          <a:p>
            <a:pPr marL="457200" indent="-457200" algn="just">
              <a:buNone/>
            </a:pPr>
            <a:endParaRPr lang="en-US" sz="28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fontScale="92500"/>
          </a:bodyPr>
          <a:lstStyle/>
          <a:p>
            <a:pPr algn="just" fontAlgn="base">
              <a:buNone/>
            </a:pPr>
            <a:r>
              <a:rPr lang="en-US" sz="2300" b="1" dirty="0" smtClean="0">
                <a:solidFill>
                  <a:srgbClr val="FF0000"/>
                </a:solidFill>
              </a:rPr>
              <a:t>E. Threats to Biodiversity (Causes for loss of biodiversity)</a:t>
            </a:r>
          </a:p>
          <a:p>
            <a:pPr marL="514350" indent="-514350" algn="just" fontAlgn="base">
              <a:buNone/>
            </a:pPr>
            <a:r>
              <a:rPr lang="en-US" sz="3200" b="1" dirty="0" smtClean="0">
                <a:solidFill>
                  <a:srgbClr val="7030A0"/>
                </a:solidFill>
              </a:rPr>
              <a:t>2. Hunting:</a:t>
            </a:r>
            <a:endParaRPr lang="en-US" sz="3200" b="1" i="1" dirty="0" smtClean="0">
              <a:solidFill>
                <a:srgbClr val="7030A0"/>
              </a:solidFill>
            </a:endParaRPr>
          </a:p>
          <a:p>
            <a:pPr lvl="0" algn="just" fontAlgn="base"/>
            <a:r>
              <a:rPr lang="en-US" sz="3200" dirty="0" smtClean="0"/>
              <a:t>Wild animals are hunted for the commercial utilization of their products such as hides and skin, tusk, fur, meat, pharmaceuticals, cosmetics, perfumes and decoration purposes. </a:t>
            </a:r>
          </a:p>
          <a:p>
            <a:pPr lvl="0" algn="just" fontAlgn="base"/>
            <a:r>
              <a:rPr lang="en-US" sz="3200" dirty="0" smtClean="0"/>
              <a:t>In Africa, in recent years 95% of the black rhino population have been exterminated in Africa by poachers for their horn. </a:t>
            </a:r>
          </a:p>
          <a:p>
            <a:pPr algn="just" fontAlgn="base">
              <a:buNone/>
            </a:pPr>
            <a:endParaRPr lang="en-US" sz="3200" dirty="0" smtClean="0">
              <a:solidFill>
                <a:srgbClr val="FF0000"/>
              </a:solidFill>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fontScale="85000" lnSpcReduction="10000"/>
          </a:bodyPr>
          <a:lstStyle/>
          <a:p>
            <a:pPr algn="just" fontAlgn="base">
              <a:buNone/>
            </a:pPr>
            <a:r>
              <a:rPr lang="en-US" sz="2300" b="1" dirty="0" smtClean="0">
                <a:solidFill>
                  <a:srgbClr val="FF0000"/>
                </a:solidFill>
              </a:rPr>
              <a:t>E. Threats to Biodiversity (Causes for loss of biodiversity)</a:t>
            </a:r>
          </a:p>
          <a:p>
            <a:pPr marL="514350" indent="-514350" algn="just" fontAlgn="base">
              <a:buNone/>
            </a:pPr>
            <a:r>
              <a:rPr lang="en-US" sz="3200" b="1" dirty="0" smtClean="0">
                <a:solidFill>
                  <a:srgbClr val="7030A0"/>
                </a:solidFill>
              </a:rPr>
              <a:t>2. Hunting:</a:t>
            </a:r>
            <a:endParaRPr lang="en-US" sz="3200" b="1" i="1" dirty="0" smtClean="0">
              <a:solidFill>
                <a:srgbClr val="7030A0"/>
              </a:solidFill>
            </a:endParaRPr>
          </a:p>
          <a:p>
            <a:pPr lvl="0" algn="just" fontAlgn="base"/>
            <a:r>
              <a:rPr lang="en-US" sz="3200" dirty="0" smtClean="0"/>
              <a:t>In the last one decade, over one-third of Africa’s elephants have been killed to collect 3,000 </a:t>
            </a:r>
            <a:r>
              <a:rPr lang="en-US" sz="3200" dirty="0" err="1" smtClean="0"/>
              <a:t>tonnes</a:t>
            </a:r>
            <a:r>
              <a:rPr lang="en-US" sz="3200" dirty="0" smtClean="0"/>
              <a:t> of ivory. </a:t>
            </a:r>
          </a:p>
          <a:p>
            <a:pPr lvl="0" algn="just" fontAlgn="base"/>
            <a:r>
              <a:rPr lang="en-US" sz="3200" dirty="0" smtClean="0"/>
              <a:t>International regulations have, to a great extent, reduced illegal trading and poaching of African Tuskers. </a:t>
            </a:r>
          </a:p>
          <a:p>
            <a:pPr lvl="0" algn="just" fontAlgn="base"/>
            <a:r>
              <a:rPr lang="en-US" sz="3200" dirty="0" smtClean="0"/>
              <a:t>In 1987, the Indian Govt. also banned the trade in Indian ivory. The scarlet macaw, once common throughout South America, has been eliminated from most of its range in Central America.</a:t>
            </a:r>
          </a:p>
          <a:p>
            <a:pPr algn="just" fontAlgn="base">
              <a:buNone/>
            </a:pPr>
            <a:endParaRPr lang="en-US" sz="3200" dirty="0" smtClean="0">
              <a:solidFill>
                <a:srgbClr val="FF0000"/>
              </a:solidFill>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fontScale="92500" lnSpcReduction="10000"/>
          </a:bodyPr>
          <a:lstStyle/>
          <a:p>
            <a:pPr algn="just" fontAlgn="base">
              <a:buNone/>
            </a:pPr>
            <a:r>
              <a:rPr lang="en-US" sz="2300" b="1" dirty="0" smtClean="0">
                <a:solidFill>
                  <a:srgbClr val="FF0000"/>
                </a:solidFill>
              </a:rPr>
              <a:t>E. Threats to Biodiversity (Causes for loss of biodiversity)</a:t>
            </a:r>
          </a:p>
          <a:p>
            <a:pPr marL="514350" indent="-514350" algn="just" fontAlgn="base">
              <a:buNone/>
            </a:pPr>
            <a:r>
              <a:rPr lang="en-US" sz="3200" b="1" dirty="0" smtClean="0">
                <a:solidFill>
                  <a:srgbClr val="7030A0"/>
                </a:solidFill>
              </a:rPr>
              <a:t>3. Exploitation of selected species:</a:t>
            </a:r>
            <a:endParaRPr lang="en-US" sz="3200" b="1" i="1" dirty="0" smtClean="0">
              <a:solidFill>
                <a:srgbClr val="7030A0"/>
              </a:solidFill>
            </a:endParaRPr>
          </a:p>
          <a:p>
            <a:pPr lvl="0" algn="just" fontAlgn="base"/>
            <a:r>
              <a:rPr lang="en-US" sz="3200" dirty="0" smtClean="0"/>
              <a:t>Exploitation of medicinally important plants has resulted in their disappearance from many of their natural habitat. </a:t>
            </a:r>
          </a:p>
          <a:p>
            <a:pPr lvl="0" algn="just" fontAlgn="base"/>
            <a:r>
              <a:rPr lang="en-US" sz="3200" dirty="0" smtClean="0"/>
              <a:t>The pitcher plants, </a:t>
            </a:r>
            <a:r>
              <a:rPr lang="en-US" sz="3200" i="1" dirty="0" smtClean="0"/>
              <a:t>Nepenthes </a:t>
            </a:r>
            <a:r>
              <a:rPr lang="en-US" sz="3200" i="1" dirty="0" err="1" smtClean="0"/>
              <a:t>khasiana</a:t>
            </a:r>
            <a:r>
              <a:rPr lang="en-US" sz="3200" dirty="0" smtClean="0"/>
              <a:t>, </a:t>
            </a:r>
            <a:r>
              <a:rPr lang="en-US" sz="3200" i="1" dirty="0" err="1" smtClean="0"/>
              <a:t>Drosera</a:t>
            </a:r>
            <a:r>
              <a:rPr lang="en-US" sz="3200" dirty="0" smtClean="0"/>
              <a:t> sp., </a:t>
            </a:r>
            <a:r>
              <a:rPr lang="en-US" sz="3200" i="1" dirty="0" err="1" smtClean="0"/>
              <a:t>Gnetum</a:t>
            </a:r>
            <a:r>
              <a:rPr lang="en-US" sz="3200" i="1" dirty="0" smtClean="0"/>
              <a:t> </a:t>
            </a:r>
            <a:r>
              <a:rPr lang="en-US" sz="3200" dirty="0" smtClean="0"/>
              <a:t>sp., </a:t>
            </a:r>
            <a:r>
              <a:rPr lang="en-US" sz="3200" i="1" dirty="0" err="1" smtClean="0"/>
              <a:t>Psilotum</a:t>
            </a:r>
            <a:r>
              <a:rPr lang="en-US" sz="3200" dirty="0" err="1" smtClean="0"/>
              <a:t>sp</a:t>
            </a:r>
            <a:r>
              <a:rPr lang="en-US" sz="3200" dirty="0" smtClean="0"/>
              <a:t>. </a:t>
            </a:r>
            <a:r>
              <a:rPr lang="en-US" sz="3200" i="1" dirty="0" err="1" smtClean="0"/>
              <a:t>Isoetes</a:t>
            </a:r>
            <a:r>
              <a:rPr lang="en-US" sz="3200" dirty="0" smtClean="0"/>
              <a:t> sp. are ruthlessly sought and collected for teaching and laboratory work.</a:t>
            </a:r>
          </a:p>
          <a:p>
            <a:pPr lvl="0" algn="just" fontAlgn="base"/>
            <a:r>
              <a:rPr lang="en-US" sz="3200" dirty="0" smtClean="0"/>
              <a:t>They have already become rare. </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lnSpcReduction="10000"/>
          </a:bodyPr>
          <a:lstStyle/>
          <a:p>
            <a:pPr algn="just" fontAlgn="base">
              <a:buNone/>
            </a:pPr>
            <a:r>
              <a:rPr lang="en-US" sz="2300" b="1" dirty="0" smtClean="0">
                <a:solidFill>
                  <a:srgbClr val="FF0000"/>
                </a:solidFill>
              </a:rPr>
              <a:t>E. Threats to Biodiversity (Causes for loss of biodiversity)</a:t>
            </a:r>
          </a:p>
          <a:p>
            <a:pPr marL="514350" indent="-514350" algn="just" fontAlgn="base">
              <a:buNone/>
            </a:pPr>
            <a:r>
              <a:rPr lang="en-US" sz="3200" b="1" dirty="0" smtClean="0">
                <a:solidFill>
                  <a:srgbClr val="7030A0"/>
                </a:solidFill>
              </a:rPr>
              <a:t>3. Exploitation of selected species:</a:t>
            </a:r>
            <a:endParaRPr lang="en-US" sz="3200" b="1" i="1" dirty="0" smtClean="0">
              <a:solidFill>
                <a:srgbClr val="7030A0"/>
              </a:solidFill>
            </a:endParaRPr>
          </a:p>
          <a:p>
            <a:pPr lvl="0" algn="just" fontAlgn="base"/>
            <a:r>
              <a:rPr lang="en-US" sz="2900" dirty="0" smtClean="0"/>
              <a:t>Medicinal plants like </a:t>
            </a:r>
            <a:r>
              <a:rPr lang="en-US" sz="2900" i="1" dirty="0" err="1" smtClean="0"/>
              <a:t>Podophyllum</a:t>
            </a:r>
            <a:r>
              <a:rPr lang="en-US" sz="2900" dirty="0" smtClean="0"/>
              <a:t> sp., </a:t>
            </a:r>
            <a:r>
              <a:rPr lang="en-US" sz="2900" i="1" dirty="0" err="1" smtClean="0"/>
              <a:t>Coptis</a:t>
            </a:r>
            <a:r>
              <a:rPr lang="en-US" sz="2900" dirty="0" smtClean="0"/>
              <a:t> sp., </a:t>
            </a:r>
            <a:r>
              <a:rPr lang="en-US" sz="2900" i="1" dirty="0" smtClean="0"/>
              <a:t>Aconitum </a:t>
            </a:r>
            <a:r>
              <a:rPr lang="en-US" sz="2900" dirty="0" smtClean="0"/>
              <a:t>sp., </a:t>
            </a:r>
            <a:r>
              <a:rPr lang="en-US" sz="2900" i="1" dirty="0" err="1" smtClean="0"/>
              <a:t>Rouvolfia</a:t>
            </a:r>
            <a:r>
              <a:rPr lang="en-US" sz="2900" i="1" dirty="0" smtClean="0"/>
              <a:t> </a:t>
            </a:r>
            <a:r>
              <a:rPr lang="en-US" sz="2900" dirty="0" smtClean="0"/>
              <a:t>sp., </a:t>
            </a:r>
            <a:r>
              <a:rPr lang="en-US" sz="2900" i="1" dirty="0" err="1" smtClean="0"/>
              <a:t>Atropaa</a:t>
            </a:r>
            <a:r>
              <a:rPr lang="en-US" sz="2900" i="1" dirty="0" smtClean="0"/>
              <a:t> </a:t>
            </a:r>
            <a:r>
              <a:rPr lang="en-US" sz="2900" i="1" dirty="0" err="1" smtClean="0"/>
              <a:t>cuminata</a:t>
            </a:r>
            <a:r>
              <a:rPr lang="en-US" sz="2900" i="1" dirty="0" smtClean="0"/>
              <a:t>, </a:t>
            </a:r>
            <a:r>
              <a:rPr lang="en-US" sz="2900" i="1" dirty="0" err="1" smtClean="0"/>
              <a:t>Dioscorea</a:t>
            </a:r>
            <a:r>
              <a:rPr lang="en-US" sz="2900" i="1" dirty="0" smtClean="0"/>
              <a:t> </a:t>
            </a:r>
            <a:r>
              <a:rPr lang="en-US" sz="2900" i="1" dirty="0" err="1" smtClean="0"/>
              <a:t>deltoidea</a:t>
            </a:r>
            <a:r>
              <a:rPr lang="en-US" sz="2900" dirty="0" smtClean="0"/>
              <a:t> etc. are also disappearing rapidly as a consequence of merciless over-collection. </a:t>
            </a:r>
          </a:p>
          <a:p>
            <a:pPr lvl="0" algn="just" fontAlgn="base"/>
            <a:r>
              <a:rPr lang="en-US" sz="2900" dirty="0" smtClean="0"/>
              <a:t>Similarly, the natural populations of a number of economically important trees like </a:t>
            </a:r>
            <a:r>
              <a:rPr lang="en-US" sz="2900" i="1" dirty="0" err="1" smtClean="0"/>
              <a:t>Pterocarpus</a:t>
            </a:r>
            <a:r>
              <a:rPr lang="en-US" sz="2900" i="1" dirty="0" smtClean="0"/>
              <a:t> </a:t>
            </a:r>
            <a:r>
              <a:rPr lang="en-US" sz="2900" i="1" dirty="0" err="1" smtClean="0"/>
              <a:t>santalum</a:t>
            </a:r>
            <a:r>
              <a:rPr lang="en-US" sz="2900" i="1" dirty="0" smtClean="0"/>
              <a:t>, </a:t>
            </a:r>
            <a:r>
              <a:rPr lang="en-US" sz="2900" i="1" dirty="0" err="1" smtClean="0"/>
              <a:t>Dysoxylon</a:t>
            </a:r>
            <a:r>
              <a:rPr lang="en-US" sz="2900" i="1" dirty="0" smtClean="0"/>
              <a:t> </a:t>
            </a:r>
            <a:r>
              <a:rPr lang="en-US" sz="2900" i="1" dirty="0" err="1" smtClean="0"/>
              <a:t>malabaricum</a:t>
            </a:r>
            <a:r>
              <a:rPr lang="en-US" sz="2900" i="1" dirty="0" smtClean="0"/>
              <a:t>, </a:t>
            </a:r>
            <a:r>
              <a:rPr lang="en-US" sz="2900" i="1" dirty="0" err="1" smtClean="0"/>
              <a:t>Santalum</a:t>
            </a:r>
            <a:r>
              <a:rPr lang="en-US" sz="2900" i="1" dirty="0" smtClean="0"/>
              <a:t> album </a:t>
            </a:r>
            <a:r>
              <a:rPr lang="en-US" sz="2900" dirty="0" smtClean="0"/>
              <a:t>which yield valuable timber are fast dwindling.</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a:bodyPr>
          <a:lstStyle/>
          <a:p>
            <a:pPr algn="just" fontAlgn="base">
              <a:buNone/>
            </a:pPr>
            <a:r>
              <a:rPr lang="en-US" sz="2300" b="1" dirty="0" smtClean="0">
                <a:solidFill>
                  <a:srgbClr val="FF0000"/>
                </a:solidFill>
              </a:rPr>
              <a:t>E. Threats to Biodiversity (Causes for loss of biodiversity)</a:t>
            </a:r>
          </a:p>
          <a:p>
            <a:pPr marL="514350" indent="-514350" algn="just" fontAlgn="base">
              <a:buNone/>
            </a:pPr>
            <a:r>
              <a:rPr lang="en-US" sz="3200" b="1" dirty="0" smtClean="0">
                <a:solidFill>
                  <a:srgbClr val="7030A0"/>
                </a:solidFill>
              </a:rPr>
              <a:t>3. Exploitation of selected species:</a:t>
            </a:r>
            <a:endParaRPr lang="en-US" sz="3200" b="1" i="1" dirty="0" smtClean="0">
              <a:solidFill>
                <a:srgbClr val="7030A0"/>
              </a:solidFill>
            </a:endParaRPr>
          </a:p>
          <a:p>
            <a:pPr lvl="0" algn="just" fontAlgn="base"/>
            <a:r>
              <a:rPr lang="en-US" sz="3200" dirty="0" smtClean="0"/>
              <a:t>In the category of over-exploited plants may also be placed a number of orchids producing world’s most showy flowers. </a:t>
            </a:r>
          </a:p>
          <a:p>
            <a:pPr lvl="0" algn="just" fontAlgn="base"/>
            <a:r>
              <a:rPr lang="en-US" sz="3200" dirty="0" smtClean="0"/>
              <a:t>Today, only nine varieties of wheat occupy more than half of United States wheat fields. </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a:bodyPr>
          <a:lstStyle/>
          <a:p>
            <a:pPr algn="just" fontAlgn="base">
              <a:buNone/>
            </a:pPr>
            <a:r>
              <a:rPr lang="en-US" sz="2300" b="1" dirty="0" smtClean="0">
                <a:solidFill>
                  <a:srgbClr val="FF0000"/>
                </a:solidFill>
              </a:rPr>
              <a:t>E. Threats to Biodiversity (Causes for loss of biodiversity)</a:t>
            </a:r>
          </a:p>
          <a:p>
            <a:pPr marL="514350" indent="-514350" algn="just" fontAlgn="base">
              <a:buNone/>
            </a:pPr>
            <a:r>
              <a:rPr lang="en-US" sz="3200" b="1" dirty="0" smtClean="0">
                <a:solidFill>
                  <a:srgbClr val="7030A0"/>
                </a:solidFill>
              </a:rPr>
              <a:t>3. Exploitation of selected species:</a:t>
            </a:r>
            <a:endParaRPr lang="en-US" sz="3200" b="1" i="1" dirty="0" smtClean="0">
              <a:solidFill>
                <a:srgbClr val="7030A0"/>
              </a:solidFill>
            </a:endParaRPr>
          </a:p>
          <a:p>
            <a:pPr lvl="0" algn="just" fontAlgn="base"/>
            <a:r>
              <a:rPr lang="en-US" sz="3200" dirty="0" smtClean="0"/>
              <a:t>Almost 95% of the old strains of wheat grown in Greece before the Second World War (1939-1945) have disappeared. </a:t>
            </a:r>
          </a:p>
          <a:p>
            <a:pPr lvl="0" algn="just" fontAlgn="base"/>
            <a:r>
              <a:rPr lang="en-US" sz="3200" dirty="0" smtClean="0"/>
              <a:t>They are replaced by a few new hybrid varieties. </a:t>
            </a:r>
          </a:p>
          <a:p>
            <a:pPr lvl="0" algn="just" fontAlgn="base">
              <a:buNone/>
            </a:pPr>
            <a:endParaRPr lang="en-US" sz="3200" dirty="0" smtClean="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a:bodyPr>
          <a:lstStyle/>
          <a:p>
            <a:pPr algn="just" fontAlgn="base">
              <a:buNone/>
            </a:pPr>
            <a:r>
              <a:rPr lang="en-US" sz="2300" b="1" dirty="0" smtClean="0">
                <a:solidFill>
                  <a:srgbClr val="FF0000"/>
                </a:solidFill>
              </a:rPr>
              <a:t>E. Threats to Biodiversity (Causes for loss of biodiversity)</a:t>
            </a:r>
          </a:p>
          <a:p>
            <a:pPr marL="514350" indent="-514350" algn="just" fontAlgn="base">
              <a:buNone/>
            </a:pPr>
            <a:r>
              <a:rPr lang="en-US" sz="3200" b="1" dirty="0" smtClean="0">
                <a:solidFill>
                  <a:srgbClr val="7030A0"/>
                </a:solidFill>
              </a:rPr>
              <a:t>3. Exploitation of selected species:</a:t>
            </a:r>
            <a:endParaRPr lang="en-US" sz="3200" b="1" i="1" dirty="0" smtClean="0">
              <a:solidFill>
                <a:srgbClr val="7030A0"/>
              </a:solidFill>
            </a:endParaRPr>
          </a:p>
          <a:p>
            <a:pPr algn="just" fontAlgn="base"/>
            <a:r>
              <a:rPr lang="en-US" sz="3200" dirty="0" smtClean="0"/>
              <a:t>Only four varieties provide almost 72% of the entire potato harvest of the United States.</a:t>
            </a:r>
          </a:p>
          <a:p>
            <a:pPr lvl="0" algn="just" fontAlgn="base"/>
            <a:r>
              <a:rPr lang="en-US" sz="3200" dirty="0" smtClean="0"/>
              <a:t>Practically all varieties of </a:t>
            </a:r>
            <a:r>
              <a:rPr lang="en-US" sz="3200" i="1" dirty="0" smtClean="0"/>
              <a:t>Sorghum</a:t>
            </a:r>
            <a:r>
              <a:rPr lang="en-US" sz="3200" dirty="0" smtClean="0"/>
              <a:t> grown in South Africa have disappeared following introduction of high yielding hybrid varieties from Texas. </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fontScale="92500" lnSpcReduction="10000"/>
          </a:bodyPr>
          <a:lstStyle/>
          <a:p>
            <a:pPr algn="just" fontAlgn="base">
              <a:buNone/>
            </a:pPr>
            <a:r>
              <a:rPr lang="en-US" sz="2300" b="1" dirty="0" smtClean="0">
                <a:solidFill>
                  <a:srgbClr val="FF0000"/>
                </a:solidFill>
              </a:rPr>
              <a:t>E. Threats to Biodiversity (Causes for loss of biodiversity)</a:t>
            </a:r>
          </a:p>
          <a:p>
            <a:pPr marL="514350" indent="-514350" algn="just" fontAlgn="base">
              <a:buNone/>
            </a:pPr>
            <a:r>
              <a:rPr lang="en-US" sz="3200" b="1" dirty="0" smtClean="0">
                <a:solidFill>
                  <a:srgbClr val="7030A0"/>
                </a:solidFill>
              </a:rPr>
              <a:t>3. Exploitation of selected species:</a:t>
            </a:r>
            <a:endParaRPr lang="en-US" sz="3200" b="1" i="1" dirty="0" smtClean="0">
              <a:solidFill>
                <a:srgbClr val="7030A0"/>
              </a:solidFill>
            </a:endParaRPr>
          </a:p>
          <a:p>
            <a:pPr lvl="0" algn="just" fontAlgn="base"/>
            <a:r>
              <a:rPr lang="en-US" sz="3200" dirty="0" smtClean="0"/>
              <a:t>In India, an estimated 50-60 thousand varieties of rice were cultivated before independence, most of which are being dropped in </a:t>
            </a:r>
            <a:r>
              <a:rPr lang="en-US" sz="3200" dirty="0" err="1" smtClean="0"/>
              <a:t>favour</a:t>
            </a:r>
            <a:r>
              <a:rPr lang="en-US" sz="3200" dirty="0" smtClean="0"/>
              <a:t> of a few high yielding varieties.</a:t>
            </a:r>
          </a:p>
          <a:p>
            <a:pPr algn="just"/>
            <a:r>
              <a:rPr lang="en-US" sz="3200" dirty="0" smtClean="0"/>
              <a:t>All over the world traditional varieties which together constituted a diverse mosaic, are being dropped one by one being replaced by a few high yielding strains.</a:t>
            </a:r>
            <a:endParaRPr lang="en-US" sz="3200" dirty="0" smtClean="0">
              <a:solidFill>
                <a:srgbClr val="FF0000"/>
              </a:solidFill>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lnSpcReduction="10000"/>
          </a:bodyPr>
          <a:lstStyle/>
          <a:p>
            <a:pPr algn="just" fontAlgn="base">
              <a:buNone/>
            </a:pPr>
            <a:r>
              <a:rPr lang="en-US" sz="2300" b="1" dirty="0" smtClean="0">
                <a:solidFill>
                  <a:srgbClr val="FF0000"/>
                </a:solidFill>
              </a:rPr>
              <a:t>E. Threats to Biodiversity (Causes for loss of biodiversity)</a:t>
            </a:r>
          </a:p>
          <a:p>
            <a:pPr marL="514350" indent="-514350" algn="just" fontAlgn="base">
              <a:buNone/>
            </a:pPr>
            <a:r>
              <a:rPr lang="en-US" sz="3200" b="1" dirty="0" smtClean="0">
                <a:solidFill>
                  <a:srgbClr val="7030A0"/>
                </a:solidFill>
              </a:rPr>
              <a:t>4. Habitat Fragmentation:</a:t>
            </a:r>
          </a:p>
          <a:p>
            <a:pPr lvl="0" algn="just" fontAlgn="base"/>
            <a:r>
              <a:rPr lang="en-US" sz="3200" dirty="0" smtClean="0"/>
              <a:t>Habitat fragmentation may be defined as an “unnatural detaching or separation of expansive tracts of habitats into spatially segregated fragments” that are too limited to maintain their different species for an infinite future.</a:t>
            </a:r>
          </a:p>
          <a:p>
            <a:pPr lvl="0" algn="just" fontAlgn="base"/>
            <a:r>
              <a:rPr lang="en-US" sz="3200" dirty="0" smtClean="0"/>
              <a:t>This phenomenon was observed as early as 1885 by de Candolle.</a:t>
            </a:r>
          </a:p>
          <a:p>
            <a:pPr marL="514350" indent="-514350" algn="just" fontAlgn="base">
              <a:buNone/>
            </a:pPr>
            <a:endParaRPr lang="en-US" sz="3200" b="1" i="1" dirty="0" smtClean="0">
              <a:solidFill>
                <a:srgbClr val="7030A0"/>
              </a:solidFill>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fontScale="92500" lnSpcReduction="10000"/>
          </a:bodyPr>
          <a:lstStyle/>
          <a:p>
            <a:pPr algn="just" fontAlgn="base">
              <a:buNone/>
            </a:pPr>
            <a:r>
              <a:rPr lang="en-US" sz="2300" b="1" dirty="0" smtClean="0">
                <a:solidFill>
                  <a:srgbClr val="FF0000"/>
                </a:solidFill>
              </a:rPr>
              <a:t>E. Threats to Biodiversity (Causes for loss of biodiversity)</a:t>
            </a:r>
          </a:p>
          <a:p>
            <a:pPr marL="514350" indent="-514350" algn="just" fontAlgn="base">
              <a:buNone/>
            </a:pPr>
            <a:r>
              <a:rPr lang="en-US" sz="3200" b="1" dirty="0" smtClean="0">
                <a:solidFill>
                  <a:srgbClr val="7030A0"/>
                </a:solidFill>
              </a:rPr>
              <a:t>4. Habitat Fragmentation:</a:t>
            </a:r>
          </a:p>
          <a:p>
            <a:pPr lvl="0" algn="just" fontAlgn="base"/>
            <a:r>
              <a:rPr lang="en-US" sz="3200" dirty="0" smtClean="0"/>
              <a:t>Habitat fragmentation is one of the most serious causes of erosion of biodiversity.</a:t>
            </a:r>
          </a:p>
          <a:p>
            <a:pPr lvl="0" algn="just" fontAlgn="base"/>
            <a:r>
              <a:rPr lang="en-US" sz="3200" dirty="0" smtClean="0"/>
              <a:t>Fragmentation leads to artificially created ‘terrestrial islands’. </a:t>
            </a:r>
          </a:p>
          <a:p>
            <a:pPr algn="just" fontAlgn="base"/>
            <a:r>
              <a:rPr lang="en-US" sz="3200" dirty="0" smtClean="0"/>
              <a:t>Such fragments experience microclimatic effects markedly different from those that existed in the large tracks of habitats before fragmentation. </a:t>
            </a:r>
          </a:p>
          <a:p>
            <a:pPr lvl="0" algn="just" fontAlgn="base"/>
            <a:endParaRPr lang="en-US" sz="3200" dirty="0" smtClean="0"/>
          </a:p>
          <a:p>
            <a:pPr marL="514350" indent="-514350" algn="just" fontAlgn="base">
              <a:buNone/>
            </a:pPr>
            <a:endParaRPr lang="en-US" sz="3200" b="1" i="1" dirty="0" smtClean="0">
              <a:solidFill>
                <a:srgbClr val="7030A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fontScale="92500" lnSpcReduction="10000"/>
          </a:bodyPr>
          <a:lstStyle/>
          <a:p>
            <a:pPr marL="514350" lvl="0" indent="-514350" algn="just" fontAlgn="base">
              <a:buAutoNum type="alphaUcPeriod"/>
            </a:pPr>
            <a:r>
              <a:rPr lang="en-US" sz="3200" b="1" dirty="0" smtClean="0">
                <a:solidFill>
                  <a:srgbClr val="FF0000"/>
                </a:solidFill>
              </a:rPr>
              <a:t>Types of Biodiversity-</a:t>
            </a:r>
            <a:endParaRPr lang="en-US" sz="3200" dirty="0" smtClean="0">
              <a:solidFill>
                <a:srgbClr val="FF0000"/>
              </a:solidFill>
            </a:endParaRPr>
          </a:p>
          <a:p>
            <a:pPr algn="just" fontAlgn="base">
              <a:buNone/>
            </a:pPr>
            <a:r>
              <a:rPr lang="en-US" sz="3400" b="1" dirty="0" smtClean="0">
                <a:solidFill>
                  <a:srgbClr val="002060"/>
                </a:solidFill>
              </a:rPr>
              <a:t>2. Genetic Diversity:</a:t>
            </a:r>
            <a:endParaRPr lang="en-US" sz="3400" dirty="0" smtClean="0">
              <a:solidFill>
                <a:srgbClr val="002060"/>
              </a:solidFill>
            </a:endParaRPr>
          </a:p>
          <a:p>
            <a:pPr lvl="0" algn="just" fontAlgn="base"/>
            <a:r>
              <a:rPr lang="en-US" sz="2800" dirty="0" smtClean="0"/>
              <a:t>‘Genetic diversity pertains to the range of diversity in the genetic makeup/code of the organisms’. </a:t>
            </a:r>
          </a:p>
          <a:p>
            <a:pPr lvl="0" algn="just" fontAlgn="base"/>
            <a:r>
              <a:rPr lang="en-US" sz="2800" dirty="0" smtClean="0"/>
              <a:t>Every individual member of a plant or animal species differs from other individuals in its genetic constitution. </a:t>
            </a:r>
          </a:p>
          <a:p>
            <a:pPr lvl="0" algn="just" fontAlgn="base"/>
            <a:r>
              <a:rPr lang="en-US" sz="2800" dirty="0" smtClean="0"/>
              <a:t>Each individual has specific characters, which is due to the genetic makeup or code. </a:t>
            </a:r>
          </a:p>
          <a:p>
            <a:pPr lvl="0" algn="just" fontAlgn="base"/>
            <a:r>
              <a:rPr lang="en-US" sz="2800" dirty="0" smtClean="0"/>
              <a:t>The genes present in the organisms can form infinite number of combinations that causes genetic variability. </a:t>
            </a:r>
          </a:p>
          <a:p>
            <a:pPr marL="457200" indent="-457200" algn="just">
              <a:buNone/>
            </a:pPr>
            <a:endParaRPr lang="en-US" sz="2800"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lnSpcReduction="10000"/>
          </a:bodyPr>
          <a:lstStyle/>
          <a:p>
            <a:pPr algn="just" fontAlgn="base">
              <a:buNone/>
            </a:pPr>
            <a:r>
              <a:rPr lang="en-US" sz="2300" b="1" dirty="0" smtClean="0">
                <a:solidFill>
                  <a:srgbClr val="FF0000"/>
                </a:solidFill>
              </a:rPr>
              <a:t>E. Threats to Biodiversity (Causes for loss of biodiversity)</a:t>
            </a:r>
          </a:p>
          <a:p>
            <a:pPr marL="514350" indent="-514350" algn="just" fontAlgn="base">
              <a:buNone/>
            </a:pPr>
            <a:r>
              <a:rPr lang="en-US" sz="3200" b="1" dirty="0" smtClean="0">
                <a:solidFill>
                  <a:srgbClr val="7030A0"/>
                </a:solidFill>
              </a:rPr>
              <a:t>4. Habitat Fragmentation:</a:t>
            </a:r>
          </a:p>
          <a:p>
            <a:pPr lvl="0" algn="just" fontAlgn="base"/>
            <a:r>
              <a:rPr lang="en-US" sz="3200" dirty="0" smtClean="0"/>
              <a:t>Air temperature at the edges of fragments can be significantly higher than that found in the interior; light can penetrate deep into the edge, thereby affecting the growth of existing species.</a:t>
            </a:r>
          </a:p>
          <a:p>
            <a:pPr lvl="0" algn="just" fontAlgn="base"/>
            <a:r>
              <a:rPr lang="en-US" sz="3200" dirty="0" smtClean="0"/>
              <a:t>Fragmentation promotes the migration and colonization of alien species. </a:t>
            </a:r>
          </a:p>
          <a:p>
            <a:pPr marL="514350" indent="-514350" algn="just" fontAlgn="base">
              <a:buNone/>
            </a:pPr>
            <a:endParaRPr lang="en-US" sz="3200" b="1" i="1" dirty="0" smtClean="0">
              <a:solidFill>
                <a:srgbClr val="7030A0"/>
              </a:solidFill>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a:bodyPr>
          <a:lstStyle/>
          <a:p>
            <a:pPr algn="just" fontAlgn="base">
              <a:buNone/>
            </a:pPr>
            <a:r>
              <a:rPr lang="en-US" sz="2300" b="1" dirty="0" smtClean="0">
                <a:solidFill>
                  <a:srgbClr val="FF0000"/>
                </a:solidFill>
              </a:rPr>
              <a:t>E. Threats to Biodiversity (Causes for loss of biodiversity)</a:t>
            </a:r>
          </a:p>
          <a:p>
            <a:pPr marL="514350" indent="-514350" algn="just" fontAlgn="base">
              <a:buNone/>
            </a:pPr>
            <a:r>
              <a:rPr lang="en-US" sz="3200" b="1" dirty="0" smtClean="0">
                <a:solidFill>
                  <a:srgbClr val="7030A0"/>
                </a:solidFill>
              </a:rPr>
              <a:t>4. Habitat Fragmentation:</a:t>
            </a:r>
          </a:p>
          <a:p>
            <a:pPr lvl="0" algn="just" fontAlgn="base"/>
            <a:r>
              <a:rPr lang="en-US" sz="3200" dirty="0" smtClean="0"/>
              <a:t>Such substantial and continuous colonization, profoundly affect the survival of native species.</a:t>
            </a:r>
          </a:p>
          <a:p>
            <a:pPr lvl="0" algn="just" fontAlgn="base"/>
            <a:r>
              <a:rPr lang="en-US" sz="3200" dirty="0" smtClean="0"/>
              <a:t>The most serious effect of fragmentation is segregation of larger populations of a species into more than one smaller population. </a:t>
            </a:r>
          </a:p>
          <a:p>
            <a:pPr marL="514350" indent="-514350" algn="just" fontAlgn="base">
              <a:buNone/>
            </a:pPr>
            <a:endParaRPr lang="en-US" sz="3200" b="1" i="1" dirty="0" smtClean="0">
              <a:solidFill>
                <a:srgbClr val="7030A0"/>
              </a:solidFill>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fontScale="92500"/>
          </a:bodyPr>
          <a:lstStyle/>
          <a:p>
            <a:pPr algn="just" fontAlgn="base">
              <a:buNone/>
            </a:pPr>
            <a:r>
              <a:rPr lang="en-US" sz="2300" b="1" dirty="0" smtClean="0">
                <a:solidFill>
                  <a:srgbClr val="FF0000"/>
                </a:solidFill>
              </a:rPr>
              <a:t>E. Threats to Biodiversity (Causes for loss of biodiversity)</a:t>
            </a:r>
          </a:p>
          <a:p>
            <a:pPr algn="just" fontAlgn="base">
              <a:buNone/>
            </a:pPr>
            <a:r>
              <a:rPr lang="en-US" sz="3200" b="1" dirty="0" smtClean="0">
                <a:solidFill>
                  <a:srgbClr val="7030A0"/>
                </a:solidFill>
              </a:rPr>
              <a:t>5. Collection for Zoo and Research:</a:t>
            </a:r>
            <a:endParaRPr lang="en-US" sz="3200" b="1" i="1" dirty="0" smtClean="0">
              <a:solidFill>
                <a:srgbClr val="7030A0"/>
              </a:solidFill>
            </a:endParaRPr>
          </a:p>
          <a:p>
            <a:pPr lvl="0" algn="just" fontAlgn="base"/>
            <a:r>
              <a:rPr lang="en-US" sz="3200" dirty="0" smtClean="0"/>
              <a:t>Animals and plants are collected throughout the world for zoos and biological laboratories for study and research in science and medicine. </a:t>
            </a:r>
          </a:p>
          <a:p>
            <a:pPr algn="just"/>
            <a:r>
              <a:rPr lang="en-US" sz="3200" dirty="0" smtClean="0"/>
              <a:t>For example, primates such as monkeys and chimpanzees are sacrificed for research as they have anatomical, genetic and physiological similarities to human beings.</a:t>
            </a:r>
            <a:endParaRPr lang="en-US" sz="3200" b="1" dirty="0" smtClean="0">
              <a:solidFill>
                <a:srgbClr val="7030A0"/>
              </a:solidFill>
            </a:endParaRPr>
          </a:p>
          <a:p>
            <a:pPr marL="514350" indent="-514350" algn="just" fontAlgn="base">
              <a:buNone/>
            </a:pPr>
            <a:endParaRPr lang="en-US" sz="3200" b="1" i="1" dirty="0" smtClean="0">
              <a:solidFill>
                <a:srgbClr val="7030A0"/>
              </a:solidFill>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fontScale="85000" lnSpcReduction="10000"/>
          </a:bodyPr>
          <a:lstStyle/>
          <a:p>
            <a:pPr algn="just" fontAlgn="base">
              <a:buNone/>
            </a:pPr>
            <a:r>
              <a:rPr lang="en-US" sz="2300" b="1" dirty="0" smtClean="0">
                <a:solidFill>
                  <a:srgbClr val="FF0000"/>
                </a:solidFill>
              </a:rPr>
              <a:t>E. Threats to Biodiversity (Causes for loss of biodiversity)</a:t>
            </a:r>
          </a:p>
          <a:p>
            <a:pPr algn="just" fontAlgn="base">
              <a:buNone/>
            </a:pPr>
            <a:r>
              <a:rPr lang="en-US" sz="3200" b="1" dirty="0" smtClean="0">
                <a:solidFill>
                  <a:srgbClr val="7030A0"/>
                </a:solidFill>
              </a:rPr>
              <a:t>6. Introduction of Exotic Species:</a:t>
            </a:r>
            <a:endParaRPr lang="en-US" sz="3200" b="1" i="1" dirty="0" smtClean="0">
              <a:solidFill>
                <a:srgbClr val="7030A0"/>
              </a:solidFill>
            </a:endParaRPr>
          </a:p>
          <a:p>
            <a:pPr lvl="0" algn="just" fontAlgn="base"/>
            <a:r>
              <a:rPr lang="en-US" sz="3200" dirty="0" smtClean="0"/>
              <a:t>Any species which is not a natural inhabitant of the locality but is deliberately or accidentally introduced into the system may be designated as an exotic species. </a:t>
            </a:r>
          </a:p>
          <a:p>
            <a:pPr lvl="0" algn="just" fontAlgn="base"/>
            <a:r>
              <a:rPr lang="en-US" sz="3200" dirty="0" smtClean="0"/>
              <a:t>Native species are subjected to competition for food and space due to the introduction of exotic species.</a:t>
            </a:r>
          </a:p>
          <a:p>
            <a:pPr lvl="0" algn="just" fontAlgn="base"/>
            <a:r>
              <a:rPr lang="en-US" sz="3200" dirty="0" smtClean="0"/>
              <a:t>There are many instances when introduction of exotic species has caused extensive damage to natural biotic community of the ecosystem. </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fontScale="92500" lnSpcReduction="10000"/>
          </a:bodyPr>
          <a:lstStyle/>
          <a:p>
            <a:pPr algn="just" fontAlgn="base">
              <a:buNone/>
            </a:pPr>
            <a:r>
              <a:rPr lang="en-US" sz="2300" b="1" dirty="0" smtClean="0">
                <a:solidFill>
                  <a:srgbClr val="FF0000"/>
                </a:solidFill>
              </a:rPr>
              <a:t>E. Threats to Biodiversity (Causes for loss of biodiversity)</a:t>
            </a:r>
          </a:p>
          <a:p>
            <a:pPr algn="just" fontAlgn="base">
              <a:buNone/>
            </a:pPr>
            <a:r>
              <a:rPr lang="en-US" sz="3200" b="1" dirty="0" smtClean="0">
                <a:solidFill>
                  <a:srgbClr val="7030A0"/>
                </a:solidFill>
              </a:rPr>
              <a:t>6. Introduction of Exotic Species:</a:t>
            </a:r>
            <a:endParaRPr lang="en-US" sz="3200" b="1" i="1" dirty="0" smtClean="0">
              <a:solidFill>
                <a:srgbClr val="7030A0"/>
              </a:solidFill>
            </a:endParaRPr>
          </a:p>
          <a:p>
            <a:pPr lvl="0" algn="just" fontAlgn="base"/>
            <a:r>
              <a:rPr lang="en-US" sz="3200" i="1" dirty="0" smtClean="0"/>
              <a:t>Eucalyptus</a:t>
            </a:r>
            <a:r>
              <a:rPr lang="en-US" sz="3200" dirty="0" smtClean="0"/>
              <a:t> and </a:t>
            </a:r>
            <a:r>
              <a:rPr lang="en-US" sz="3200" i="1" dirty="0" err="1" smtClean="0"/>
              <a:t>Casuarina</a:t>
            </a:r>
            <a:r>
              <a:rPr lang="en-US" sz="3200" dirty="0" smtClean="0"/>
              <a:t> are plants introduced in India from Australia. </a:t>
            </a:r>
          </a:p>
          <a:p>
            <a:pPr lvl="0" algn="just" fontAlgn="base"/>
            <a:r>
              <a:rPr lang="en-US" sz="3200" dirty="0" smtClean="0"/>
              <a:t>The remarkably fast growth of these plants has made them valuable source of rough timber. </a:t>
            </a:r>
          </a:p>
          <a:p>
            <a:pPr lvl="0" algn="just" fontAlgn="base"/>
            <a:r>
              <a:rPr lang="en-US" sz="3200" dirty="0" smtClean="0"/>
              <a:t>However, these plants appear to be ecologically harmful as they tend to suppress the original species of the locality.</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fontScale="92500" lnSpcReduction="10000"/>
          </a:bodyPr>
          <a:lstStyle/>
          <a:p>
            <a:pPr algn="just" fontAlgn="base">
              <a:buNone/>
            </a:pPr>
            <a:r>
              <a:rPr lang="en-US" sz="2300" b="1" dirty="0" smtClean="0">
                <a:solidFill>
                  <a:srgbClr val="FF0000"/>
                </a:solidFill>
              </a:rPr>
              <a:t>E. Threats to Biodiversity (Causes for loss of biodiversity)</a:t>
            </a:r>
          </a:p>
          <a:p>
            <a:pPr algn="just" fontAlgn="base">
              <a:buNone/>
            </a:pPr>
            <a:r>
              <a:rPr lang="en-US" sz="3200" b="1" dirty="0" smtClean="0">
                <a:solidFill>
                  <a:srgbClr val="7030A0"/>
                </a:solidFill>
              </a:rPr>
              <a:t>6. Introduction of Exotic Species:</a:t>
            </a:r>
            <a:endParaRPr lang="en-US" sz="3200" b="1" i="1" dirty="0" smtClean="0">
              <a:solidFill>
                <a:srgbClr val="7030A0"/>
              </a:solidFill>
            </a:endParaRPr>
          </a:p>
          <a:p>
            <a:pPr lvl="0" algn="just" fontAlgn="base"/>
            <a:r>
              <a:rPr lang="en-US" sz="3200" dirty="0" smtClean="0"/>
              <a:t>While economically useful plants are deliberately introduced a large number of exotic weeds are transferred from one locality to another accidentally. </a:t>
            </a:r>
          </a:p>
          <a:p>
            <a:pPr lvl="0" algn="just" fontAlgn="base"/>
            <a:r>
              <a:rPr lang="en-US" sz="3200" dirty="0" smtClean="0"/>
              <a:t>The wheat imported to India from the USA under PL-480 scheme were contaminated with seeds of </a:t>
            </a:r>
            <a:r>
              <a:rPr lang="en-US" sz="3200" i="1" dirty="0" err="1" smtClean="0"/>
              <a:t>Parthenium</a:t>
            </a:r>
            <a:r>
              <a:rPr lang="en-US" sz="3200" i="1" dirty="0" smtClean="0"/>
              <a:t> </a:t>
            </a:r>
            <a:r>
              <a:rPr lang="en-US" sz="3200" i="1" dirty="0" err="1" smtClean="0"/>
              <a:t>hysterophorus</a:t>
            </a:r>
            <a:r>
              <a:rPr lang="en-US" sz="3200" dirty="0" smtClean="0"/>
              <a:t>, the congress grass and </a:t>
            </a:r>
            <a:r>
              <a:rPr lang="en-US" sz="3200" i="1" dirty="0" err="1" smtClean="0"/>
              <a:t>Agrostemma</a:t>
            </a:r>
            <a:r>
              <a:rPr lang="en-US" sz="3200" i="1" dirty="0" smtClean="0"/>
              <a:t> </a:t>
            </a:r>
            <a:r>
              <a:rPr lang="en-US" sz="3200" i="1" dirty="0" err="1" smtClean="0"/>
              <a:t>githago</a:t>
            </a:r>
            <a:r>
              <a:rPr lang="en-US" sz="3200" dirty="0" smtClean="0"/>
              <a:t>, the corn cockle.</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lnSpcReduction="10000"/>
          </a:bodyPr>
          <a:lstStyle/>
          <a:p>
            <a:pPr algn="just" fontAlgn="base">
              <a:buNone/>
            </a:pPr>
            <a:r>
              <a:rPr lang="en-US" sz="2300" b="1" dirty="0" smtClean="0">
                <a:solidFill>
                  <a:srgbClr val="FF0000"/>
                </a:solidFill>
              </a:rPr>
              <a:t>E. Threats to Biodiversity (Causes for loss of biodiversity)</a:t>
            </a:r>
          </a:p>
          <a:p>
            <a:pPr algn="just" fontAlgn="base">
              <a:buNone/>
            </a:pPr>
            <a:r>
              <a:rPr lang="en-US" sz="3200" b="1" dirty="0" smtClean="0">
                <a:solidFill>
                  <a:srgbClr val="7030A0"/>
                </a:solidFill>
              </a:rPr>
              <a:t>6. Introduction of Exotic Species:</a:t>
            </a:r>
            <a:endParaRPr lang="en-US" sz="3200" b="1" i="1" dirty="0" smtClean="0">
              <a:solidFill>
                <a:srgbClr val="7030A0"/>
              </a:solidFill>
            </a:endParaRPr>
          </a:p>
          <a:p>
            <a:pPr lvl="0" algn="just" fontAlgn="base"/>
            <a:r>
              <a:rPr lang="en-US" sz="3200" dirty="0" smtClean="0"/>
              <a:t>Both of these plants have spread throughout India as a pernicious weed in wheat fields. </a:t>
            </a:r>
          </a:p>
          <a:p>
            <a:pPr lvl="0" algn="just" fontAlgn="base"/>
            <a:r>
              <a:rPr lang="en-US" sz="3200" dirty="0" smtClean="0"/>
              <a:t>Water hyacinth, </a:t>
            </a:r>
            <a:r>
              <a:rPr lang="en-US" sz="3200" i="1" dirty="0" err="1" smtClean="0"/>
              <a:t>Eichornia</a:t>
            </a:r>
            <a:r>
              <a:rPr lang="en-US" sz="3200" i="1" dirty="0" smtClean="0"/>
              <a:t> </a:t>
            </a:r>
            <a:r>
              <a:rPr lang="en-US" sz="3200" i="1" dirty="0" err="1" smtClean="0"/>
              <a:t>crassipes</a:t>
            </a:r>
            <a:r>
              <a:rPr lang="en-US" sz="3200" dirty="0" smtClean="0"/>
              <a:t>, was introduced in 1914 in West Bengal.</a:t>
            </a:r>
          </a:p>
          <a:p>
            <a:pPr lvl="0" algn="just" fontAlgn="base"/>
            <a:r>
              <a:rPr lang="en-US" sz="3200" dirty="0" smtClean="0"/>
              <a:t>This plant grows vigorously and result in the formation of thick mat on the water surface. </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a:bodyPr>
          <a:lstStyle/>
          <a:p>
            <a:pPr algn="just" fontAlgn="base">
              <a:buNone/>
            </a:pPr>
            <a:r>
              <a:rPr lang="en-US" sz="2300" b="1" dirty="0" smtClean="0">
                <a:solidFill>
                  <a:srgbClr val="FF0000"/>
                </a:solidFill>
              </a:rPr>
              <a:t>E. Threats to Biodiversity (Causes for loss of biodiversity)</a:t>
            </a:r>
          </a:p>
          <a:p>
            <a:pPr algn="just" fontAlgn="base">
              <a:buNone/>
            </a:pPr>
            <a:r>
              <a:rPr lang="en-US" sz="3200" b="1" dirty="0" smtClean="0">
                <a:solidFill>
                  <a:srgbClr val="7030A0"/>
                </a:solidFill>
              </a:rPr>
              <a:t>6. Introduction of Exotic Species:</a:t>
            </a:r>
            <a:endParaRPr lang="en-US" sz="3200" b="1" i="1" dirty="0" smtClean="0">
              <a:solidFill>
                <a:srgbClr val="7030A0"/>
              </a:solidFill>
            </a:endParaRPr>
          </a:p>
          <a:p>
            <a:pPr lvl="0" algn="just" fontAlgn="base"/>
            <a:r>
              <a:rPr lang="en-US" sz="3200" dirty="0" smtClean="0"/>
              <a:t>It promotes water logged conditions. </a:t>
            </a:r>
          </a:p>
          <a:p>
            <a:pPr lvl="0" algn="just" fontAlgn="base"/>
            <a:r>
              <a:rPr lang="en-US" sz="3200" dirty="0" smtClean="0"/>
              <a:t>A number of useful water plants are displaced by these vigorous but useless plants. </a:t>
            </a:r>
          </a:p>
          <a:p>
            <a:pPr algn="just"/>
            <a:r>
              <a:rPr lang="en-US" sz="3200" dirty="0" smtClean="0"/>
              <a:t>There is an overall reduction in biodiversity wherever these exotic weeds migrate.</a:t>
            </a:r>
            <a:endParaRPr lang="en-US" sz="3200" b="1" i="1" dirty="0" smtClean="0">
              <a:solidFill>
                <a:srgbClr val="7030A0"/>
              </a:solidFill>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a:bodyPr>
          <a:lstStyle/>
          <a:p>
            <a:pPr algn="just" fontAlgn="base">
              <a:buNone/>
            </a:pPr>
            <a:r>
              <a:rPr lang="en-US" sz="2300" b="1" dirty="0" smtClean="0">
                <a:solidFill>
                  <a:srgbClr val="FF0000"/>
                </a:solidFill>
              </a:rPr>
              <a:t>E. Threats to Biodiversity (Causes for loss of biodiversity)</a:t>
            </a:r>
          </a:p>
          <a:p>
            <a:pPr algn="just" fontAlgn="base">
              <a:buNone/>
            </a:pPr>
            <a:r>
              <a:rPr lang="en-US" sz="3200" b="1" dirty="0" smtClean="0">
                <a:solidFill>
                  <a:srgbClr val="7030A0"/>
                </a:solidFill>
              </a:rPr>
              <a:t>7. Pollution:</a:t>
            </a:r>
          </a:p>
          <a:p>
            <a:pPr lvl="0" algn="just" fontAlgn="base"/>
            <a:r>
              <a:rPr lang="en-US" sz="3200" dirty="0" smtClean="0"/>
              <a:t>Pollution alters the natural habitat. </a:t>
            </a:r>
          </a:p>
          <a:p>
            <a:pPr lvl="0" algn="just" fontAlgn="base"/>
            <a:r>
              <a:rPr lang="en-US" sz="3200" dirty="0" smtClean="0"/>
              <a:t>Water pollution especially injurious to the biotic components of estuary and coastal ecosystems. </a:t>
            </a:r>
          </a:p>
          <a:p>
            <a:pPr algn="just" fontAlgn="base"/>
            <a:r>
              <a:rPr lang="en-US" sz="3200" dirty="0" smtClean="0"/>
              <a:t>Toxic wastes entering the water bodies disturb the food chain and so the aquatic ecosystems. </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a:bodyPr>
          <a:lstStyle/>
          <a:p>
            <a:pPr algn="just" fontAlgn="base">
              <a:buNone/>
            </a:pPr>
            <a:r>
              <a:rPr lang="en-US" sz="2300" b="1" dirty="0" smtClean="0">
                <a:solidFill>
                  <a:srgbClr val="FF0000"/>
                </a:solidFill>
              </a:rPr>
              <a:t>E. Threats to Biodiversity (Causes for loss of biodiversity)</a:t>
            </a:r>
          </a:p>
          <a:p>
            <a:pPr algn="just" fontAlgn="base">
              <a:buNone/>
            </a:pPr>
            <a:r>
              <a:rPr lang="en-US" sz="3200" b="1" dirty="0" smtClean="0">
                <a:solidFill>
                  <a:srgbClr val="7030A0"/>
                </a:solidFill>
              </a:rPr>
              <a:t>7. Pollution:</a:t>
            </a:r>
          </a:p>
          <a:p>
            <a:pPr lvl="0" algn="just" fontAlgn="base"/>
            <a:r>
              <a:rPr lang="en-US" sz="3200" dirty="0" smtClean="0"/>
              <a:t>Insecticides, pesticides, </a:t>
            </a:r>
            <a:r>
              <a:rPr lang="en-US" sz="3200" dirty="0" err="1" smtClean="0"/>
              <a:t>Sulphur</a:t>
            </a:r>
            <a:r>
              <a:rPr lang="en-US" sz="3200" dirty="0" smtClean="0"/>
              <a:t> and nitrogen oxides, acid rain, ozone depletion and global warming too, affect adversely the plant and animal species.</a:t>
            </a:r>
          </a:p>
          <a:p>
            <a:pPr lvl="0" algn="just" fontAlgn="base"/>
            <a:r>
              <a:rPr lang="en-US" sz="3200" dirty="0" smtClean="0"/>
              <a:t>The impact of coastal pollution is also very important.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fontScale="92500" lnSpcReduction="10000"/>
          </a:bodyPr>
          <a:lstStyle/>
          <a:p>
            <a:pPr marL="514350" lvl="0" indent="-514350" algn="just" fontAlgn="base">
              <a:buAutoNum type="alphaUcPeriod"/>
            </a:pPr>
            <a:r>
              <a:rPr lang="en-US" sz="3200" b="1" dirty="0" smtClean="0">
                <a:solidFill>
                  <a:srgbClr val="FF0000"/>
                </a:solidFill>
              </a:rPr>
              <a:t>Types of Biodiversity-</a:t>
            </a:r>
            <a:endParaRPr lang="en-US" sz="3200" dirty="0" smtClean="0">
              <a:solidFill>
                <a:srgbClr val="FF0000"/>
              </a:solidFill>
            </a:endParaRPr>
          </a:p>
          <a:p>
            <a:pPr algn="just" fontAlgn="base">
              <a:buNone/>
            </a:pPr>
            <a:r>
              <a:rPr lang="en-US" sz="3400" b="1" dirty="0" smtClean="0">
                <a:solidFill>
                  <a:srgbClr val="002060"/>
                </a:solidFill>
              </a:rPr>
              <a:t>2. Genetic Diversity:</a:t>
            </a:r>
            <a:r>
              <a:rPr lang="en-US" sz="2800" dirty="0" smtClean="0"/>
              <a:t> </a:t>
            </a:r>
          </a:p>
          <a:p>
            <a:pPr lvl="0" algn="just" fontAlgn="base"/>
            <a:r>
              <a:rPr lang="en-US" sz="2800" dirty="0" smtClean="0"/>
              <a:t>Thus, we find that each human, who is representative of the same species, i.e. </a:t>
            </a:r>
            <a:r>
              <a:rPr lang="en-US" sz="2800" i="1" dirty="0" smtClean="0"/>
              <a:t>Homo sapiens</a:t>
            </a:r>
            <a:r>
              <a:rPr lang="en-US" sz="2800" dirty="0" smtClean="0"/>
              <a:t>, is distinct from another. </a:t>
            </a:r>
          </a:p>
          <a:p>
            <a:pPr lvl="0" algn="just" fontAlgn="base"/>
            <a:r>
              <a:rPr lang="en-US" sz="2800" dirty="0" smtClean="0"/>
              <a:t>Similarly, there are many varieties within the same species such as rice, wheat, apples, mangoes, etc. that differ from one another in shape, size, </a:t>
            </a:r>
            <a:r>
              <a:rPr lang="en-US" sz="2800" dirty="0" err="1" smtClean="0"/>
              <a:t>colour</a:t>
            </a:r>
            <a:r>
              <a:rPr lang="en-US" sz="2800" dirty="0" smtClean="0"/>
              <a:t> of flowers and taste of fruits and seeds due to the variations at the genetic level.</a:t>
            </a:r>
          </a:p>
          <a:p>
            <a:pPr lvl="0" algn="just" fontAlgn="base"/>
            <a:r>
              <a:rPr lang="en-US" sz="2800" dirty="0" smtClean="0"/>
              <a:t>The term ‘gene pool’ has been used to indicate the genetic diversity in the different species. </a:t>
            </a:r>
          </a:p>
          <a:p>
            <a:pPr marL="457200" indent="-457200" algn="just">
              <a:buNone/>
            </a:pPr>
            <a:endParaRPr lang="en-US" sz="2800"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a:bodyPr>
          <a:lstStyle/>
          <a:p>
            <a:pPr algn="just" fontAlgn="base">
              <a:buNone/>
            </a:pPr>
            <a:r>
              <a:rPr lang="en-US" sz="2300" b="1" dirty="0" smtClean="0">
                <a:solidFill>
                  <a:srgbClr val="FF0000"/>
                </a:solidFill>
              </a:rPr>
              <a:t>E. Threats to Biodiversity (Causes for loss of biodiversity)</a:t>
            </a:r>
          </a:p>
          <a:p>
            <a:pPr algn="just" fontAlgn="base">
              <a:buNone/>
            </a:pPr>
            <a:r>
              <a:rPr lang="en-US" sz="3200" b="1" dirty="0" smtClean="0">
                <a:solidFill>
                  <a:srgbClr val="7030A0"/>
                </a:solidFill>
              </a:rPr>
              <a:t>7. Pollution:</a:t>
            </a:r>
          </a:p>
          <a:p>
            <a:pPr lvl="0" algn="just" fontAlgn="base"/>
            <a:r>
              <a:rPr lang="en-US" sz="3200" dirty="0" smtClean="0"/>
              <a:t>It is seen that coral reefs are being threatened by pollution from industrialization, oil transport and offshore mining along the coastal areas.</a:t>
            </a:r>
          </a:p>
          <a:p>
            <a:pPr lvl="0" algn="just" fontAlgn="base"/>
            <a:r>
              <a:rPr lang="en-US" sz="3200" dirty="0" smtClean="0"/>
              <a:t>Noise pollution is also the cause of wildlife extinction. </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a:bodyPr>
          <a:lstStyle/>
          <a:p>
            <a:pPr algn="just" fontAlgn="base">
              <a:buNone/>
            </a:pPr>
            <a:r>
              <a:rPr lang="en-US" sz="2300" b="1" dirty="0" smtClean="0">
                <a:solidFill>
                  <a:srgbClr val="FF0000"/>
                </a:solidFill>
              </a:rPr>
              <a:t>E. Threats to Biodiversity (Causes for loss of biodiversity)</a:t>
            </a:r>
          </a:p>
          <a:p>
            <a:pPr algn="just" fontAlgn="base">
              <a:buNone/>
            </a:pPr>
            <a:r>
              <a:rPr lang="en-US" sz="3200" b="1" dirty="0" smtClean="0">
                <a:solidFill>
                  <a:srgbClr val="7030A0"/>
                </a:solidFill>
              </a:rPr>
              <a:t>7. Pollution:</a:t>
            </a:r>
          </a:p>
          <a:p>
            <a:pPr lvl="0" algn="just" fontAlgn="base"/>
            <a:r>
              <a:rPr lang="en-US" sz="3200" dirty="0" smtClean="0"/>
              <a:t>This has been evidenced by the study by the Canadian Wildlife Protection Fund. </a:t>
            </a:r>
          </a:p>
          <a:p>
            <a:pPr algn="just"/>
            <a:r>
              <a:rPr lang="en-US" sz="3200" dirty="0" smtClean="0"/>
              <a:t>According to a study, Arctic Whales are seen on the verge of extinction as a result of increasing noise of ships, particularly ice-breakers and tankers.</a:t>
            </a:r>
            <a:endParaRPr lang="en-US" sz="3200" b="1" i="1" dirty="0" smtClean="0">
              <a:solidFill>
                <a:srgbClr val="7030A0"/>
              </a:solidFill>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a:bodyPr>
          <a:lstStyle/>
          <a:p>
            <a:pPr algn="just" fontAlgn="base">
              <a:buNone/>
            </a:pPr>
            <a:r>
              <a:rPr lang="en-US" sz="2300" b="1" dirty="0" smtClean="0">
                <a:solidFill>
                  <a:srgbClr val="FF0000"/>
                </a:solidFill>
              </a:rPr>
              <a:t>E. Threats to Biodiversity (Causes for loss of biodiversity)</a:t>
            </a:r>
          </a:p>
          <a:p>
            <a:pPr algn="just" fontAlgn="base">
              <a:buNone/>
            </a:pPr>
            <a:r>
              <a:rPr lang="en-US" sz="3200" b="1" dirty="0" smtClean="0">
                <a:solidFill>
                  <a:srgbClr val="7030A0"/>
                </a:solidFill>
              </a:rPr>
              <a:t>8. Control of Pests and Predators:</a:t>
            </a:r>
          </a:p>
          <a:p>
            <a:pPr algn="just" fontAlgn="base"/>
            <a:r>
              <a:rPr lang="en-US" sz="3200" dirty="0" smtClean="0"/>
              <a:t>Predator and pest control measures, generally kill predators that are a component of balanced ecosystem and may also indiscriminately kill non-target species.</a:t>
            </a:r>
            <a:endParaRPr lang="en-US" sz="3200" b="1" i="1" dirty="0" smtClean="0">
              <a:solidFill>
                <a:srgbClr val="7030A0"/>
              </a:solidFill>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fontScale="92500" lnSpcReduction="10000"/>
          </a:bodyPr>
          <a:lstStyle/>
          <a:p>
            <a:pPr algn="just" fontAlgn="base">
              <a:buNone/>
            </a:pPr>
            <a:r>
              <a:rPr lang="en-US" sz="2300" b="1" dirty="0" smtClean="0">
                <a:solidFill>
                  <a:srgbClr val="FF0000"/>
                </a:solidFill>
              </a:rPr>
              <a:t>E. Threats to Biodiversity (Causes for loss of biodiversity)</a:t>
            </a:r>
          </a:p>
          <a:p>
            <a:pPr algn="just" fontAlgn="base">
              <a:buNone/>
            </a:pPr>
            <a:r>
              <a:rPr lang="en-US" sz="3200" b="1" dirty="0" smtClean="0">
                <a:solidFill>
                  <a:srgbClr val="7030A0"/>
                </a:solidFill>
              </a:rPr>
              <a:t>9. Natural Calamities:</a:t>
            </a:r>
          </a:p>
          <a:p>
            <a:pPr lvl="0" algn="just" fontAlgn="base"/>
            <a:r>
              <a:rPr lang="en-US" sz="3200" dirty="0" smtClean="0"/>
              <a:t>Natural calamities, such as floods, draught, forest fires, earth-quakes, volcanic eruptions, epidemics etc. sometimes take a heavy toll of plant and animal life. </a:t>
            </a:r>
          </a:p>
          <a:p>
            <a:pPr lvl="0" algn="just" fontAlgn="base"/>
            <a:r>
              <a:rPr lang="en-US" sz="3200" dirty="0" smtClean="0"/>
              <a:t>Floods are frequent in moist tropical regions of the world which inundate much of the ground vegetation, trap a large number of animals while leading away soil nutrients. </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a:bodyPr>
          <a:lstStyle/>
          <a:p>
            <a:pPr algn="just" fontAlgn="base">
              <a:buNone/>
            </a:pPr>
            <a:r>
              <a:rPr lang="en-US" sz="2300" b="1" dirty="0" smtClean="0">
                <a:solidFill>
                  <a:srgbClr val="FF0000"/>
                </a:solidFill>
              </a:rPr>
              <a:t>E. Threats to Biodiversity (Causes for loss of biodiversity)</a:t>
            </a:r>
          </a:p>
          <a:p>
            <a:pPr algn="just" fontAlgn="base">
              <a:buNone/>
            </a:pPr>
            <a:r>
              <a:rPr lang="en-US" sz="3200" b="1" dirty="0" smtClean="0">
                <a:solidFill>
                  <a:srgbClr val="7030A0"/>
                </a:solidFill>
              </a:rPr>
              <a:t>9. Natural Calamities:</a:t>
            </a:r>
          </a:p>
          <a:p>
            <a:pPr lvl="0" algn="just" fontAlgn="base"/>
            <a:r>
              <a:rPr lang="en-US" sz="3200" dirty="0" smtClean="0"/>
              <a:t>Failure of monsoon in succession for two or three years dries up ground vegetation and as the subsurface water table recedes trees are also affected. </a:t>
            </a:r>
          </a:p>
          <a:p>
            <a:pPr lvl="0" algn="just" fontAlgn="base"/>
            <a:r>
              <a:rPr lang="en-US" sz="3200" dirty="0" smtClean="0"/>
              <a:t>With plant life animals also suffer.</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a:bodyPr>
          <a:lstStyle/>
          <a:p>
            <a:pPr algn="just" fontAlgn="base">
              <a:buNone/>
            </a:pPr>
            <a:r>
              <a:rPr lang="en-US" sz="2300" b="1" dirty="0" smtClean="0">
                <a:solidFill>
                  <a:srgbClr val="FF0000"/>
                </a:solidFill>
              </a:rPr>
              <a:t>E. Threats to Biodiversity (Causes for loss of biodiversity)</a:t>
            </a:r>
          </a:p>
          <a:p>
            <a:pPr algn="just" fontAlgn="base">
              <a:buNone/>
            </a:pPr>
            <a:r>
              <a:rPr lang="en-US" sz="3200" b="1" dirty="0" smtClean="0">
                <a:solidFill>
                  <a:srgbClr val="7030A0"/>
                </a:solidFill>
              </a:rPr>
              <a:t>9. Natural Calamities:</a:t>
            </a:r>
          </a:p>
          <a:p>
            <a:pPr lvl="0" algn="just" fontAlgn="base"/>
            <a:r>
              <a:rPr lang="en-US" sz="3200" dirty="0" smtClean="0"/>
              <a:t>Forest fires in densely wooded localities often reduce to ashes a large number of plant and animal species and so do earthquakes. </a:t>
            </a:r>
          </a:p>
          <a:p>
            <a:pPr lvl="0" algn="just" fontAlgn="base"/>
            <a:r>
              <a:rPr lang="en-US" sz="3200" dirty="0" smtClean="0"/>
              <a:t>Volcanic eruptions may at times completely destroy plant and animal life in its surrounding areas. </a:t>
            </a: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a:bodyPr>
          <a:lstStyle/>
          <a:p>
            <a:pPr algn="just" fontAlgn="base">
              <a:buNone/>
            </a:pPr>
            <a:r>
              <a:rPr lang="en-US" sz="2300" b="1" dirty="0" smtClean="0">
                <a:solidFill>
                  <a:srgbClr val="FF0000"/>
                </a:solidFill>
              </a:rPr>
              <a:t>E. Threats to Biodiversity (Causes for loss of biodiversity)</a:t>
            </a:r>
          </a:p>
          <a:p>
            <a:pPr algn="just" fontAlgn="base">
              <a:buNone/>
            </a:pPr>
            <a:r>
              <a:rPr lang="en-US" sz="3200" b="1" dirty="0" smtClean="0">
                <a:solidFill>
                  <a:srgbClr val="7030A0"/>
                </a:solidFill>
              </a:rPr>
              <a:t>9. Natural Calamities:</a:t>
            </a:r>
          </a:p>
          <a:p>
            <a:pPr lvl="0" algn="just" fontAlgn="base"/>
            <a:r>
              <a:rPr lang="en-US" sz="3200" dirty="0" smtClean="0"/>
              <a:t>Epidemics sometimes destroy large portions of a natural population. </a:t>
            </a:r>
          </a:p>
          <a:p>
            <a:pPr algn="just"/>
            <a:r>
              <a:rPr lang="en-US" sz="3200" dirty="0" smtClean="0"/>
              <a:t>In nature such episodes are usually confined to specific plant or animal populations as the pathogen is often specific to particular species or group of species.</a:t>
            </a:r>
            <a:endParaRPr lang="en-US" sz="3200" b="1" i="1" dirty="0" smtClean="0">
              <a:solidFill>
                <a:srgbClr val="7030A0"/>
              </a:solidFill>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fontScale="92500" lnSpcReduction="10000"/>
          </a:bodyPr>
          <a:lstStyle/>
          <a:p>
            <a:pPr algn="just" fontAlgn="base">
              <a:buNone/>
            </a:pPr>
            <a:r>
              <a:rPr lang="en-US" sz="2300" b="1" dirty="0" smtClean="0">
                <a:solidFill>
                  <a:srgbClr val="FF0000"/>
                </a:solidFill>
              </a:rPr>
              <a:t>E. Threats to Biodiversity (Causes for loss of biodiversity)</a:t>
            </a:r>
          </a:p>
          <a:p>
            <a:pPr algn="just" fontAlgn="base">
              <a:buNone/>
            </a:pPr>
            <a:r>
              <a:rPr lang="en-US" sz="3200" b="1" dirty="0" smtClean="0">
                <a:solidFill>
                  <a:srgbClr val="7030A0"/>
                </a:solidFill>
              </a:rPr>
              <a:t>10. Other Factors:</a:t>
            </a:r>
          </a:p>
          <a:p>
            <a:pPr lvl="0" algn="just" fontAlgn="base"/>
            <a:r>
              <a:rPr lang="en-US" sz="3200" b="1" dirty="0" smtClean="0"/>
              <a:t>Other Ecological Factors that may also Contribute to the Extinction of Plant and Animal Diversity are as follows:</a:t>
            </a:r>
            <a:endParaRPr lang="en-US" sz="3200" dirty="0" smtClean="0"/>
          </a:p>
          <a:p>
            <a:pPr lvl="0" algn="just" fontAlgn="base">
              <a:buNone/>
            </a:pPr>
            <a:r>
              <a:rPr lang="en-US" sz="3200" dirty="0" smtClean="0"/>
              <a:t>(a) Distribution range—The smaller the range of distribution, the greater the threat of extinction</a:t>
            </a:r>
          </a:p>
          <a:p>
            <a:pPr lvl="0" algn="just" fontAlgn="base">
              <a:buNone/>
            </a:pPr>
            <a:r>
              <a:rPr lang="en-US" sz="3200" dirty="0" smtClean="0"/>
              <a:t>(b) Degree of specialization— The more specialized an organism is, the more vulnerable it is to extinction</a:t>
            </a: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fontScale="92500" lnSpcReduction="10000"/>
          </a:bodyPr>
          <a:lstStyle/>
          <a:p>
            <a:pPr algn="just" fontAlgn="base">
              <a:buNone/>
            </a:pPr>
            <a:r>
              <a:rPr lang="en-US" sz="2300" b="1" dirty="0" smtClean="0">
                <a:solidFill>
                  <a:srgbClr val="FF0000"/>
                </a:solidFill>
              </a:rPr>
              <a:t>E. Threats to Biodiversity (Causes for loss of biodiversity)</a:t>
            </a:r>
          </a:p>
          <a:p>
            <a:pPr algn="just" fontAlgn="base">
              <a:buNone/>
            </a:pPr>
            <a:r>
              <a:rPr lang="en-US" sz="3200" b="1" dirty="0" smtClean="0">
                <a:solidFill>
                  <a:srgbClr val="7030A0"/>
                </a:solidFill>
              </a:rPr>
              <a:t>10. Other Factors:</a:t>
            </a:r>
          </a:p>
          <a:p>
            <a:pPr lvl="0" algn="just" fontAlgn="base"/>
            <a:r>
              <a:rPr lang="en-US" sz="3200" b="1" dirty="0" smtClean="0"/>
              <a:t>Other Ecological Factors that may also Contribute to the Extinction of Plant and Animal Diversity are as follows:</a:t>
            </a:r>
            <a:endParaRPr lang="en-US" sz="3200" dirty="0" smtClean="0"/>
          </a:p>
          <a:p>
            <a:pPr lvl="0" algn="just" fontAlgn="base">
              <a:buNone/>
            </a:pPr>
            <a:r>
              <a:rPr lang="en-US" sz="3200" smtClean="0"/>
              <a:t>(</a:t>
            </a:r>
            <a:r>
              <a:rPr lang="en-US" sz="3200" dirty="0" smtClean="0"/>
              <a:t>c) Position of the organism in the food chain—The higher the organism in food chain, the more susceptible it becomes</a:t>
            </a:r>
          </a:p>
          <a:p>
            <a:pPr algn="just">
              <a:buNone/>
            </a:pPr>
            <a:r>
              <a:rPr lang="en-US" sz="3200" dirty="0" smtClean="0"/>
              <a:t>(d) Reproductive rate—Large organisms tend to produce fewer off springs at widely intervals.</a:t>
            </a:r>
            <a:endParaRPr lang="en-US" sz="3200" b="1" dirty="0" smtClean="0">
              <a:solidFill>
                <a:srgbClr val="7030A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fontScale="92500" lnSpcReduction="10000"/>
          </a:bodyPr>
          <a:lstStyle/>
          <a:p>
            <a:pPr marL="514350" lvl="0" indent="-514350" algn="just" fontAlgn="base">
              <a:buAutoNum type="alphaUcPeriod"/>
            </a:pPr>
            <a:r>
              <a:rPr lang="en-US" sz="3200" b="1" dirty="0" smtClean="0">
                <a:solidFill>
                  <a:srgbClr val="FF0000"/>
                </a:solidFill>
              </a:rPr>
              <a:t>Types of Biodiversity-</a:t>
            </a:r>
            <a:endParaRPr lang="en-US" sz="3200" dirty="0" smtClean="0">
              <a:solidFill>
                <a:srgbClr val="FF0000"/>
              </a:solidFill>
            </a:endParaRPr>
          </a:p>
          <a:p>
            <a:pPr algn="just" fontAlgn="base">
              <a:buNone/>
            </a:pPr>
            <a:r>
              <a:rPr lang="en-US" sz="3400" b="1" dirty="0" smtClean="0">
                <a:solidFill>
                  <a:srgbClr val="002060"/>
                </a:solidFill>
              </a:rPr>
              <a:t>2. Genetic Diversity:</a:t>
            </a:r>
            <a:r>
              <a:rPr lang="en-US" sz="2800" dirty="0" smtClean="0"/>
              <a:t>  </a:t>
            </a:r>
          </a:p>
          <a:p>
            <a:pPr lvl="0" algn="just" fontAlgn="base"/>
            <a:r>
              <a:rPr lang="en-US" sz="2800" dirty="0" smtClean="0"/>
              <a:t>This also includes the diversity in the wild species, which through intermixing in nature over millions of years have given rise to newer varieties. </a:t>
            </a:r>
          </a:p>
          <a:p>
            <a:pPr lvl="0" algn="just" fontAlgn="base"/>
            <a:r>
              <a:rPr lang="en-US" sz="2800" dirty="0" smtClean="0"/>
              <a:t>In the recent decades, a new science named ‘biotechnology’ has emerged. </a:t>
            </a:r>
          </a:p>
          <a:p>
            <a:pPr lvl="0" algn="just" fontAlgn="base"/>
            <a:r>
              <a:rPr lang="en-US" sz="2800" dirty="0" smtClean="0"/>
              <a:t>It manipulates the genetic materials of different species through various genetic re-combinations to evolve better varieties of crops and domestic animals.</a:t>
            </a:r>
          </a:p>
          <a:p>
            <a:pPr lvl="0" algn="just" fontAlgn="base"/>
            <a:r>
              <a:rPr lang="en-US" sz="2800" dirty="0" smtClean="0"/>
              <a:t>It results in increase in genetic diversity.</a:t>
            </a:r>
          </a:p>
          <a:p>
            <a:pPr marL="457200" indent="-457200" algn="just">
              <a:buNone/>
            </a:pPr>
            <a:endParaRPr lang="en-US"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400" dirty="0" smtClean="0">
                <a:solidFill>
                  <a:schemeClr val="accent5">
                    <a:lumMod val="50000"/>
                  </a:schemeClr>
                </a:solidFill>
              </a:rPr>
              <a:t>Unit 1</a:t>
            </a:r>
            <a:br>
              <a:rPr lang="en-US" sz="1400" dirty="0" smtClean="0">
                <a:solidFill>
                  <a:schemeClr val="accent5">
                    <a:lumMod val="50000"/>
                  </a:schemeClr>
                </a:solidFill>
              </a:rPr>
            </a:br>
            <a:r>
              <a:rPr lang="en-US" sz="1100" b="1" dirty="0" smtClean="0">
                <a:solidFill>
                  <a:schemeClr val="accent5">
                    <a:lumMod val="50000"/>
                  </a:schemeClr>
                </a:solidFill>
              </a:rPr>
              <a:t>Chaptor2</a:t>
            </a:r>
            <a:br>
              <a:rPr lang="en-US" sz="1100" b="1" dirty="0" smtClean="0">
                <a:solidFill>
                  <a:schemeClr val="accent5">
                    <a:lumMod val="50000"/>
                  </a:schemeClr>
                </a:solidFill>
              </a:rPr>
            </a:br>
            <a:r>
              <a:rPr lang="en-US" sz="1800" b="1" dirty="0" smtClean="0">
                <a:solidFill>
                  <a:schemeClr val="accent5">
                    <a:lumMod val="50000"/>
                  </a:schemeClr>
                </a:solidFill>
              </a:rPr>
              <a:t>TYPES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a:bodyPr>
          <a:lstStyle/>
          <a:p>
            <a:pPr marL="514350" lvl="0" indent="-514350" algn="just" fontAlgn="base">
              <a:buAutoNum type="alphaUcPeriod"/>
            </a:pPr>
            <a:r>
              <a:rPr lang="en-US" sz="3200" b="1" dirty="0" smtClean="0">
                <a:solidFill>
                  <a:srgbClr val="FF0000"/>
                </a:solidFill>
              </a:rPr>
              <a:t>Types of Biodiversity-</a:t>
            </a:r>
            <a:endParaRPr lang="en-US" sz="3200" dirty="0" smtClean="0">
              <a:solidFill>
                <a:srgbClr val="FF0000"/>
              </a:solidFill>
            </a:endParaRPr>
          </a:p>
          <a:p>
            <a:pPr fontAlgn="base">
              <a:buNone/>
            </a:pPr>
            <a:r>
              <a:rPr lang="en-US" sz="3400" b="1" dirty="0" smtClean="0">
                <a:solidFill>
                  <a:srgbClr val="002060"/>
                </a:solidFill>
              </a:rPr>
              <a:t>2. Genetic Diversity:</a:t>
            </a:r>
            <a:r>
              <a:rPr lang="en-US" sz="2800" dirty="0" smtClean="0"/>
              <a:t>  </a:t>
            </a:r>
          </a:p>
          <a:p>
            <a:pPr marL="457200" indent="-457200" algn="just">
              <a:buNone/>
            </a:pPr>
            <a:endParaRPr lang="en-US" sz="2800" dirty="0"/>
          </a:p>
        </p:txBody>
      </p:sp>
      <p:pic>
        <p:nvPicPr>
          <p:cNvPr id="4" name="Picture 3" descr="Genetic Diversity in Squirrels"/>
          <p:cNvPicPr/>
          <p:nvPr/>
        </p:nvPicPr>
        <p:blipFill>
          <a:blip r:embed="rId2"/>
          <a:srcRect/>
          <a:stretch>
            <a:fillRect/>
          </a:stretch>
        </p:blipFill>
        <p:spPr bwMode="auto">
          <a:xfrm>
            <a:off x="2191791" y="2362200"/>
            <a:ext cx="4742409" cy="4145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282</TotalTime>
  <Words>4552</Words>
  <Application>Microsoft Office PowerPoint</Application>
  <PresentationFormat>On-screen Show (4:3)</PresentationFormat>
  <Paragraphs>475</Paragraphs>
  <Slides>78</Slides>
  <Notes>0</Notes>
  <HiddenSlides>0</HiddenSlides>
  <MMClips>0</MMClips>
  <ScaleCrop>false</ScaleCrop>
  <HeadingPairs>
    <vt:vector size="4" baseType="variant">
      <vt:variant>
        <vt:lpstr>Theme</vt:lpstr>
      </vt:variant>
      <vt:variant>
        <vt:i4>1</vt:i4>
      </vt:variant>
      <vt:variant>
        <vt:lpstr>Slide Titles</vt:lpstr>
      </vt:variant>
      <vt:variant>
        <vt:i4>78</vt:i4>
      </vt:variant>
    </vt:vector>
  </HeadingPairs>
  <TitlesOfParts>
    <vt:vector size="79" baseType="lpstr">
      <vt:lpstr>Oriel</vt:lpstr>
      <vt:lpstr>                                                        B. Sc. III Year Botany SEM V PAPER XVI (A) DIVERSITY OF ANGIOSPERMS   </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lpstr>Unit 1 Chaptor2 TYPES OF Biodiversity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 Sc. III Year Botany SEM V PAPER XVI (A) DIVERSITY OF ANGIOSPERMS   </dc:title>
  <dc:creator>varadvedika</dc:creator>
  <cp:lastModifiedBy>varadvedika</cp:lastModifiedBy>
  <cp:revision>38</cp:revision>
  <dcterms:created xsi:type="dcterms:W3CDTF">2006-08-16T00:00:00Z</dcterms:created>
  <dcterms:modified xsi:type="dcterms:W3CDTF">2020-09-22T13:28:28Z</dcterms:modified>
</cp:coreProperties>
</file>